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0" r:id="rId2"/>
    <p:sldId id="294" r:id="rId3"/>
    <p:sldId id="316" r:id="rId4"/>
    <p:sldId id="324" r:id="rId5"/>
    <p:sldId id="317" r:id="rId6"/>
    <p:sldId id="288" r:id="rId7"/>
    <p:sldId id="325" r:id="rId8"/>
    <p:sldId id="320" r:id="rId9"/>
    <p:sldId id="321" r:id="rId10"/>
    <p:sldId id="322" r:id="rId11"/>
    <p:sldId id="295" r:id="rId12"/>
    <p:sldId id="300" r:id="rId13"/>
    <p:sldId id="290" r:id="rId14"/>
    <p:sldId id="292" r:id="rId15"/>
    <p:sldId id="302" r:id="rId16"/>
    <p:sldId id="303" r:id="rId17"/>
    <p:sldId id="269" r:id="rId18"/>
    <p:sldId id="327" r:id="rId19"/>
    <p:sldId id="305" r:id="rId20"/>
    <p:sldId id="349" r:id="rId21"/>
    <p:sldId id="328" r:id="rId22"/>
    <p:sldId id="304" r:id="rId23"/>
    <p:sldId id="330" r:id="rId24"/>
    <p:sldId id="338" r:id="rId25"/>
    <p:sldId id="331" r:id="rId26"/>
    <p:sldId id="332" r:id="rId27"/>
    <p:sldId id="333" r:id="rId28"/>
    <p:sldId id="334" r:id="rId29"/>
    <p:sldId id="347" r:id="rId30"/>
    <p:sldId id="335" r:id="rId31"/>
    <p:sldId id="336" r:id="rId32"/>
    <p:sldId id="339" r:id="rId33"/>
    <p:sldId id="340" r:id="rId34"/>
    <p:sldId id="337" r:id="rId35"/>
    <p:sldId id="341" r:id="rId36"/>
    <p:sldId id="342" r:id="rId37"/>
    <p:sldId id="344" r:id="rId38"/>
    <p:sldId id="343" r:id="rId39"/>
    <p:sldId id="345" r:id="rId40"/>
    <p:sldId id="346" r:id="rId41"/>
    <p:sldId id="348" r:id="rId42"/>
  </p:sldIdLst>
  <p:sldSz cx="12192000" cy="6858000"/>
  <p:notesSz cx="6858000" cy="9144000"/>
  <p:defaultTextStyle>
    <a:defPPr>
      <a:defRPr lang="ko-KR"/>
    </a:defPPr>
    <a:lvl1pPr marL="0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6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1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7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24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79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35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90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46" algn="l" defTabSz="914311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6" autoAdjust="0"/>
    <p:restoredTop sz="91680" autoAdjust="0"/>
  </p:normalViewPr>
  <p:slideViewPr>
    <p:cSldViewPr snapToGrid="0" snapToObjects="1">
      <p:cViewPr varScale="1">
        <p:scale>
          <a:sx n="204" d="100"/>
          <a:sy n="204" d="100"/>
        </p:scale>
        <p:origin x="1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6804A-19CF-264A-86D7-DB8C12DDC618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5A483-CEDF-E045-B1C4-92A1724E5F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51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6801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Neural</a:t>
            </a:r>
            <a:r>
              <a:rPr kumimoji="1" lang="ko-KR" altLang="en-US" dirty="0"/>
              <a:t> </a:t>
            </a:r>
            <a:r>
              <a:rPr kumimoji="1" lang="en-US" altLang="ko-KR" dirty="0"/>
              <a:t>Graph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Collaborative</a:t>
            </a:r>
            <a:r>
              <a:rPr kumimoji="1" lang="ko-KR" altLang="en-US" dirty="0"/>
              <a:t> </a:t>
            </a:r>
            <a:r>
              <a:rPr kumimoji="1" lang="en-US" altLang="ko-KR" dirty="0"/>
              <a:t>Filtering</a:t>
            </a:r>
            <a:r>
              <a:rPr kumimoji="1" lang="ko-KR" altLang="en-US" dirty="0"/>
              <a:t>이고 논문의 본 모델입니다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0262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6431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Neural</a:t>
            </a:r>
            <a:r>
              <a:rPr kumimoji="1" lang="ko-KR" altLang="en-US" dirty="0"/>
              <a:t> </a:t>
            </a:r>
            <a:r>
              <a:rPr kumimoji="1" lang="en-US" altLang="ko-KR" dirty="0"/>
              <a:t>Graph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Collaborative</a:t>
            </a:r>
            <a:r>
              <a:rPr kumimoji="1" lang="ko-KR" altLang="en-US" dirty="0"/>
              <a:t> </a:t>
            </a:r>
            <a:r>
              <a:rPr kumimoji="1" lang="en-US" altLang="ko-KR" dirty="0"/>
              <a:t>Filtering</a:t>
            </a:r>
            <a:r>
              <a:rPr kumimoji="1" lang="ko-KR" altLang="en-US" dirty="0"/>
              <a:t>이고 논문의 본 모델입니다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2558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Neural</a:t>
            </a:r>
            <a:r>
              <a:rPr kumimoji="1" lang="ko-KR" altLang="en-US" dirty="0"/>
              <a:t> </a:t>
            </a:r>
            <a:r>
              <a:rPr kumimoji="1" lang="en-US" altLang="ko-KR" dirty="0"/>
              <a:t>Graph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Collaborative</a:t>
            </a:r>
            <a:r>
              <a:rPr kumimoji="1" lang="ko-KR" altLang="en-US" dirty="0"/>
              <a:t> </a:t>
            </a:r>
            <a:r>
              <a:rPr kumimoji="1" lang="en-US" altLang="ko-KR" dirty="0"/>
              <a:t>Filtering</a:t>
            </a:r>
            <a:r>
              <a:rPr kumimoji="1" lang="ko-KR" altLang="en-US" dirty="0"/>
              <a:t>이고 논문의 본 모델입니다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8833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Neural</a:t>
            </a:r>
            <a:r>
              <a:rPr kumimoji="1" lang="ko-KR" altLang="en-US" dirty="0"/>
              <a:t> </a:t>
            </a:r>
            <a:r>
              <a:rPr kumimoji="1" lang="en-US" altLang="ko-KR" dirty="0"/>
              <a:t>Graph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Collaborative</a:t>
            </a:r>
            <a:r>
              <a:rPr kumimoji="1" lang="ko-KR" altLang="en-US" dirty="0"/>
              <a:t> </a:t>
            </a:r>
            <a:r>
              <a:rPr kumimoji="1" lang="en-US" altLang="ko-KR" dirty="0"/>
              <a:t>Filtering</a:t>
            </a:r>
            <a:r>
              <a:rPr kumimoji="1" lang="ko-KR" altLang="en-US" dirty="0"/>
              <a:t>이고 논문의 본 모델입니다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545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User</a:t>
            </a:r>
            <a:r>
              <a:rPr kumimoji="1" lang="ko-KR" altLang="en-US" dirty="0"/>
              <a:t>들이 각각의 영화를 봤다고 가정하고 </a:t>
            </a:r>
            <a:r>
              <a:rPr kumimoji="1" lang="en-US" altLang="ko-KR" dirty="0"/>
              <a:t>User3</a:t>
            </a:r>
            <a:r>
              <a:rPr kumimoji="1" lang="ko-KR" altLang="en-US" dirty="0"/>
              <a:t>가 어떤 영화를 추천해주려면 </a:t>
            </a:r>
            <a:r>
              <a:rPr kumimoji="1" lang="en-US" altLang="ko-KR" dirty="0"/>
              <a:t>User3</a:t>
            </a:r>
            <a:r>
              <a:rPr kumimoji="1" lang="ko-KR" altLang="en-US" dirty="0"/>
              <a:t>과 가장 비슷한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을 찾아야합니다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살펴보면 </a:t>
            </a:r>
            <a:r>
              <a:rPr kumimoji="1" lang="en-US" altLang="ko-KR" dirty="0"/>
              <a:t>User 1</a:t>
            </a:r>
            <a:r>
              <a:rPr kumimoji="1" lang="ko-KR" altLang="en-US" dirty="0"/>
              <a:t>과 유사한 것을 볼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라라랜드</a:t>
            </a:r>
            <a:r>
              <a:rPr kumimoji="1" lang="en-US" altLang="ko-Kore-KR" dirty="0"/>
              <a:t>’,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‘ET’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user1, 3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둘다</a:t>
            </a:r>
            <a:r>
              <a:rPr kumimoji="1" lang="ko-KR" altLang="en-US" dirty="0"/>
              <a:t> 봤기 때문에 아직 보지 않은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기생충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을 추천해줄 수 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116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단계인 </a:t>
            </a:r>
            <a:r>
              <a:rPr lang="en-US" altLang="ko-KR" dirty="0"/>
              <a:t>Embedding Propagation Layers</a:t>
            </a:r>
            <a:r>
              <a:rPr lang="ko-KR" altLang="en-US" dirty="0"/>
              <a:t>에 대해 설명하겠습니다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Embedding Propagation Layers</a:t>
            </a:r>
            <a:r>
              <a:rPr lang="ko-KR" altLang="en-US" dirty="0"/>
              <a:t>은 </a:t>
            </a:r>
            <a:r>
              <a:rPr lang="en-US" altLang="ko-KR" dirty="0"/>
              <a:t>NGCF</a:t>
            </a:r>
            <a:r>
              <a:rPr lang="ko-KR" altLang="en-US" dirty="0"/>
              <a:t>의 핵심적인 부분인데 그래프구조를 통해 </a:t>
            </a:r>
            <a:r>
              <a:rPr lang="en-US" altLang="ko-KR" dirty="0"/>
              <a:t>collaborative signal</a:t>
            </a:r>
            <a:r>
              <a:rPr lang="ko-KR" altLang="en-US" dirty="0"/>
              <a:t>을 구축했고</a:t>
            </a:r>
            <a:endParaRPr lang="en-US" altLang="ko-KR" dirty="0"/>
          </a:p>
          <a:p>
            <a:r>
              <a:rPr lang="ko-KR" altLang="en-US" dirty="0"/>
              <a:t>유저 </a:t>
            </a:r>
            <a:r>
              <a:rPr lang="en-US" altLang="ko-KR" dirty="0"/>
              <a:t>&amp; </a:t>
            </a:r>
            <a:r>
              <a:rPr lang="ko-KR" altLang="en-US" dirty="0"/>
              <a:t>아이템의 </a:t>
            </a:r>
            <a:r>
              <a:rPr lang="ko-KR" altLang="en-US" dirty="0" err="1"/>
              <a:t>임베딩을</a:t>
            </a:r>
            <a:r>
              <a:rPr lang="ko-KR" altLang="en-US" dirty="0"/>
              <a:t> 개선하기 위해 </a:t>
            </a:r>
            <a:r>
              <a:rPr lang="en-US" altLang="ko-KR" dirty="0"/>
              <a:t>GNN</a:t>
            </a:r>
            <a:r>
              <a:rPr lang="ko-KR" altLang="en-US" dirty="0"/>
              <a:t>의 </a:t>
            </a:r>
            <a:r>
              <a:rPr lang="en-US" altLang="ko-KR" dirty="0"/>
              <a:t>message-passing </a:t>
            </a:r>
            <a:r>
              <a:rPr lang="ko-KR" altLang="en-US" dirty="0" err="1"/>
              <a:t>아키텍쳐를</a:t>
            </a:r>
            <a:r>
              <a:rPr lang="ko-KR" altLang="en-US" dirty="0"/>
              <a:t> 도입했습니다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8117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따라서</a:t>
            </a:r>
            <a:r>
              <a:rPr kumimoji="1" lang="ko-KR" altLang="en-US" dirty="0"/>
              <a:t> 본 논문에서는 </a:t>
            </a:r>
            <a:r>
              <a:rPr kumimoji="1" lang="en-US" altLang="ko-KR" dirty="0" err="1"/>
              <a:t>i</a:t>
            </a:r>
            <a:r>
              <a:rPr lang="en" altLang="ko-Kore-KR" b="0" i="0" dirty="0" err="1">
                <a:solidFill>
                  <a:srgbClr val="555555"/>
                </a:solidFill>
                <a:effectLst/>
                <a:latin typeface="Spoqa Han Sans"/>
              </a:rPr>
              <a:t>nteraction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 graph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형태로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collaborative signal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을 인코딩하고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유저와 아이템 간의 </a:t>
            </a:r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interactions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을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high-order connectivity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활용합니다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kumimoji="1" lang="en-US" altLang="ko-Kore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en" altLang="ko-Kore-KR" b="0" i="0" dirty="0">
                <a:solidFill>
                  <a:srgbClr val="555555"/>
                </a:solidFill>
                <a:effectLst/>
                <a:latin typeface="Spoqa Han Sans"/>
              </a:rPr>
              <a:t>collaborative signal</a:t>
            </a:r>
            <a:r>
              <a:rPr kumimoji="1" lang="ko-Kore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kumimoji="1"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:</a:t>
            </a:r>
            <a:r>
              <a:rPr kumimoji="1" lang="ko-Kore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" altLang="ko-Kore-KR" b="0" i="0" dirty="0">
                <a:solidFill>
                  <a:srgbClr val="333333"/>
                </a:solidFill>
                <a:effectLst/>
                <a:latin typeface="Montserrat" panose="020F0502020204030204" pitchFamily="34" charset="0"/>
              </a:rPr>
              <a:t>CF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ontserrat" panose="020F0502020204030204" pitchFamily="34" charset="0"/>
              </a:rPr>
              <a:t>에서 유저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Montserrat" panose="020F0502020204030204" pitchFamily="34" charset="0"/>
              </a:rPr>
              <a:t>-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Montserrat" panose="020F0502020204030204" pitchFamily="34" charset="0"/>
              </a:rPr>
              <a:t>아이템 상호작용</a:t>
            </a:r>
            <a:endParaRPr lang="en-US" altLang="ko-KR" b="0" i="0" dirty="0">
              <a:solidFill>
                <a:srgbClr val="333333"/>
              </a:solidFill>
              <a:effectLst/>
              <a:latin typeface="Montserrat" panose="020F0502020204030204" pitchFamily="34" charset="0"/>
            </a:endParaRPr>
          </a:p>
          <a:p>
            <a:endParaRPr kumimoji="1" lang="en-US" altLang="ko-Kore-KR" b="0" i="0" dirty="0">
              <a:solidFill>
                <a:srgbClr val="333333"/>
              </a:solidFill>
              <a:effectLst/>
              <a:latin typeface="Montserrat" panose="020F0502020204030204" pitchFamily="34" charset="0"/>
            </a:endParaRPr>
          </a:p>
          <a:p>
            <a:r>
              <a:rPr kumimoji="1" lang="en-US" altLang="ko-Kore-KR" b="0" i="0" dirty="0">
                <a:solidFill>
                  <a:srgbClr val="333333"/>
                </a:solidFill>
                <a:effectLst/>
                <a:latin typeface="Montserrat" panose="020F0502020204030204" pitchFamily="34" charset="0"/>
              </a:rPr>
              <a:t>Collaborative signal -&gt;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089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/>
              <a:t>L=3</a:t>
            </a:r>
            <a:r>
              <a:rPr kumimoji="1" lang="ko-KR" altLang="en-US" sz="1200" dirty="0"/>
              <a:t>을 보면 </a:t>
            </a:r>
            <a:r>
              <a:rPr kumimoji="1" lang="en-US" altLang="ko-KR" sz="1200" dirty="0"/>
              <a:t>u1</a:t>
            </a:r>
            <a:r>
              <a:rPr kumimoji="1" lang="ko-KR" altLang="en-US" sz="1200" dirty="0"/>
              <a:t>이 </a:t>
            </a:r>
            <a:r>
              <a:rPr kumimoji="1" lang="en-US" altLang="ko-KR" sz="1200" dirty="0"/>
              <a:t>i5</a:t>
            </a:r>
            <a:r>
              <a:rPr kumimoji="1" lang="ko-KR" altLang="en-US" sz="1200" dirty="0"/>
              <a:t>보다 </a:t>
            </a:r>
            <a:r>
              <a:rPr kumimoji="1" lang="en-US" altLang="ko-KR" sz="1200" dirty="0"/>
              <a:t>i4</a:t>
            </a:r>
            <a:r>
              <a:rPr kumimoji="1" lang="ko-KR" altLang="en-US" sz="1200" dirty="0"/>
              <a:t>에 더 큰 관심을 가질 가능성이 높은데 이는 </a:t>
            </a:r>
            <a:r>
              <a:rPr kumimoji="1" lang="en-US" altLang="ko-KR" sz="1200" dirty="0"/>
              <a:t>item4</a:t>
            </a:r>
            <a:r>
              <a:rPr kumimoji="1" lang="ko-KR" altLang="en-US" sz="1200" dirty="0"/>
              <a:t>과 </a:t>
            </a:r>
            <a:r>
              <a:rPr kumimoji="1" lang="en-US" altLang="ko-KR" sz="1200" dirty="0"/>
              <a:t>user1</a:t>
            </a:r>
            <a:r>
              <a:rPr kumimoji="1" lang="ko-KR" altLang="en-US" sz="1200" dirty="0"/>
              <a:t>의 경로가 </a:t>
            </a:r>
            <a:r>
              <a:rPr kumimoji="1" lang="en-US" altLang="ko-KR" sz="1200" dirty="0"/>
              <a:t>item5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user1</a:t>
            </a:r>
            <a:r>
              <a:rPr kumimoji="1" lang="ko-KR" altLang="en-US" sz="1200" dirty="0"/>
              <a:t>의 경로보다 많기 때문입니다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019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message encoding function </a:t>
            </a:r>
            <a:r>
              <a:rPr lang="ko-KR" altLang="en-US" dirty="0"/>
              <a:t>을 전개하면 다음과 같은 식이 나오는데</a:t>
            </a:r>
            <a:endParaRPr lang="en-US" altLang="ko-KR" dirty="0"/>
          </a:p>
          <a:p>
            <a:r>
              <a:rPr lang="ko-KR" altLang="en-US" dirty="0"/>
              <a:t>여기서 분모는 </a:t>
            </a:r>
            <a:r>
              <a:rPr lang="en-US" altLang="ko-KR" dirty="0"/>
              <a:t>Laplacian norm</a:t>
            </a:r>
            <a:r>
              <a:rPr lang="ko-KR" altLang="en-US" dirty="0"/>
              <a:t>를 사용하고 </a:t>
            </a:r>
            <a:endParaRPr lang="en-US" altLang="ko-KR" dirty="0"/>
          </a:p>
          <a:p>
            <a:r>
              <a:rPr lang="ko-KR" altLang="en-US" dirty="0"/>
              <a:t>분자에서 </a:t>
            </a:r>
            <a:r>
              <a:rPr lang="en-US" altLang="ko-KR" dirty="0"/>
              <a:t>W1, W2</a:t>
            </a:r>
            <a:r>
              <a:rPr lang="ko-KR" altLang="en-US" dirty="0"/>
              <a:t>는 계수를 의미합니다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Ei</a:t>
            </a:r>
            <a:r>
              <a:rPr lang="ko-KR" altLang="en-US" dirty="0"/>
              <a:t>는 아이템 </a:t>
            </a:r>
            <a:r>
              <a:rPr lang="ko-KR" altLang="en-US" dirty="0" err="1"/>
              <a:t>자체값이고</a:t>
            </a:r>
            <a:r>
              <a:rPr lang="ko-KR" altLang="en-US" dirty="0"/>
              <a:t> </a:t>
            </a:r>
            <a:r>
              <a:rPr lang="en-US" altLang="ko-KR" dirty="0" err="1"/>
              <a:t>ei</a:t>
            </a:r>
            <a:r>
              <a:rPr lang="en-US" altLang="ko-KR" dirty="0"/>
              <a:t> @ </a:t>
            </a:r>
            <a:r>
              <a:rPr lang="en-US" altLang="ko-KR" dirty="0" err="1"/>
              <a:t>eu</a:t>
            </a:r>
            <a:r>
              <a:rPr lang="ko-KR" altLang="en-US" dirty="0"/>
              <a:t>는 </a:t>
            </a:r>
            <a:r>
              <a:rPr kumimoji="1" lang="ko-KR" alt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아이템</a:t>
            </a:r>
            <a:r>
              <a:rPr kumimoji="1" lang="en-US" altLang="ko-KR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-</a:t>
            </a:r>
            <a:r>
              <a:rPr kumimoji="1" lang="ko-KR" alt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유저 전달되는 값을 의미합니다</a:t>
            </a:r>
            <a:r>
              <a:rPr kumimoji="1" lang="en-US" altLang="ko-KR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.</a:t>
            </a:r>
          </a:p>
          <a:p>
            <a:r>
              <a:rPr lang="ko-KR" altLang="en-US" dirty="0" err="1"/>
              <a:t>이를통해</a:t>
            </a:r>
            <a:r>
              <a:rPr lang="ko-KR" altLang="en-US" dirty="0"/>
              <a:t> </a:t>
            </a:r>
            <a:r>
              <a:rPr lang="en-US" altLang="ko-KR" dirty="0"/>
              <a:t>Message embedding </a:t>
            </a:r>
            <a:r>
              <a:rPr lang="ko-KR" altLang="en-US" dirty="0"/>
              <a:t>을 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144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다음설명할</a:t>
            </a:r>
            <a:r>
              <a:rPr lang="ko-KR" altLang="en-US" dirty="0"/>
              <a:t> 내용은 </a:t>
            </a:r>
            <a:r>
              <a:rPr lang="en-US" altLang="ko-KR" dirty="0"/>
              <a:t>message </a:t>
            </a:r>
            <a:r>
              <a:rPr lang="en-US" altLang="ko-KR" dirty="0" err="1"/>
              <a:t>aggrettion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kumimoji="1" lang="ko-KR" altLang="en-US" sz="12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유저 자체 정보와 </a:t>
            </a:r>
            <a:r>
              <a:rPr kumimoji="1" lang="en-US" altLang="ko-KR" sz="12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1-hop</a:t>
            </a:r>
            <a:r>
              <a:rPr kumimoji="1" lang="ko-KR" altLang="en-US" sz="12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 정보를 합친 값을 </a:t>
            </a:r>
            <a:r>
              <a:rPr kumimoji="1" lang="en-US" altLang="ko-KR" sz="1200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LeakyReLU</a:t>
            </a:r>
            <a:r>
              <a:rPr kumimoji="1" lang="ko-KR" altLang="en-US" sz="12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를 이용해서 </a:t>
            </a:r>
            <a:r>
              <a:rPr kumimoji="1" lang="ko-KR" altLang="en-US" sz="1200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부정값까지</a:t>
            </a:r>
            <a:r>
              <a:rPr kumimoji="1" lang="ko-KR" altLang="en-US" sz="12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 반영해줍니다</a:t>
            </a:r>
            <a:r>
              <a:rPr kumimoji="1" lang="en-US" altLang="ko-KR" sz="12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.</a:t>
            </a:r>
          </a:p>
          <a:p>
            <a:r>
              <a:rPr kumimoji="1" lang="ko-KR" altLang="en-US" sz="12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120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5A483-CEDF-E045-B1C4-92A1724E5F9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030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EFDAF-F19A-4C1E-DBF8-E29D9936E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450D51-7C76-EDBB-A191-68B538AC2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7" indent="0" algn="ctr">
              <a:buNone/>
              <a:defRPr sz="1600"/>
            </a:lvl4pPr>
            <a:lvl5pPr marL="1828837" indent="0" algn="ctr">
              <a:buNone/>
              <a:defRPr sz="1600"/>
            </a:lvl5pPr>
            <a:lvl6pPr marL="2286046" indent="0" algn="ctr">
              <a:buNone/>
              <a:defRPr sz="1600"/>
            </a:lvl6pPr>
            <a:lvl7pPr marL="2743255" indent="0" algn="ctr">
              <a:buNone/>
              <a:defRPr sz="1600"/>
            </a:lvl7pPr>
            <a:lvl8pPr marL="3200464" indent="0" algn="ctr">
              <a:buNone/>
              <a:defRPr sz="1600"/>
            </a:lvl8pPr>
            <a:lvl9pPr marL="3657673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8B1F1-9549-4DFF-15A9-5E32D8DA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CD07BA-75E6-303A-8741-EE78A868D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67EA6-50FE-BB4E-8486-602986A5B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437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828B6-C7FE-D189-0C7D-82B13A69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E4B906-6E2A-9A55-0D3D-1049337D7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016FAD-6FCC-3CC8-8C7E-59E36637E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3B7B4-A966-AA17-1CF5-66F5E049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02D0A-26CF-91F1-9A66-824A25B40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89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433EEA-F8C2-15F1-7D9B-B093F06E8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7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2F0B1E-F2AF-F067-619A-3B45486BC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7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53BA8-893C-D4E5-C0CC-EC5DEE97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36B20-0D17-A7B8-6C6D-CC890D2FC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534D3-4657-D7CC-7F78-5554BDECF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303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7003D-CBC3-98AA-EF6A-A66391442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40F6A8-97EE-064C-671B-74AF43DA3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868EDE-6C4D-9D8F-01D4-1A72DFCE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FF726-C38C-059C-4B42-27E3DC632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5B849-FEAF-7A38-35DE-40DCDF7A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455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0ED87-0E2B-A213-97BC-947E85E18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CC5D04-4E0A-DAAA-EEEF-8FFCB46EC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55A05-4A40-D6C7-A586-F264E8B35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DDFBA-E24C-6784-02E9-53EDC6DF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EAF2D-5C06-6B31-7BB1-E0035187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42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C5B27-B4CC-9D97-FCF4-CF06A091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90E84-32A0-60D1-F303-A3E4F71A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7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DB15A-AF3A-03B9-9E7D-AA8FD9F08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7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DEC3A2-54E6-6F5B-A737-AECEF051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2F2C38-B099-FC95-95CE-410C1D85B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7F6E3-7EC2-26F6-3528-8A5B6DB0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779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F96A0-A712-2094-6C6F-2DBBB1D7E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4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AF17AB-A5BF-35E7-8E0B-8D263F18C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9BBC55-89F0-1F1A-4786-CA56094C6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9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907A4C-0BE5-6C85-C1AE-047941888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4D8647-EB40-ECFF-BF58-6C416C338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9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C574DE-2465-ABB5-9255-BAD03112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9655B4-B061-8B82-74B6-3C7A82BB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842CA8-7A9B-EAC2-DEA7-CE7C3FB8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94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E8363-321C-7604-09B7-C7452894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749439-A576-AEDA-652E-B4B8A57C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1A4F04-D00A-7452-B91E-59EF35EF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222A22-147F-E00E-D2FD-AFD09CAD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28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656D6A-FED6-943A-7DC1-C533DE81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FF3EE4-0D95-F568-E939-1C44F2E2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1A51D8-E79C-C3E0-9D3A-836D1635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113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A4DE1-FD51-0F87-7AB3-49E7BE95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5E545-F690-5943-A8A4-E6EC0234A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A4F7EC-F96D-6229-68CF-1DDC1BC54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149D01-8808-A655-352A-FBBA8DEB1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4394DA-C033-D4B3-7C13-600A3CDD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363FF4-6BFC-9E32-D972-1B1194A6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88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9C78A-A798-1E1E-B4AD-44261293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F53F69-2A8F-0AE2-18B3-53DD8CBF1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7" indent="0">
              <a:buNone/>
              <a:defRPr sz="2000"/>
            </a:lvl4pPr>
            <a:lvl5pPr marL="1828837" indent="0">
              <a:buNone/>
              <a:defRPr sz="2000"/>
            </a:lvl5pPr>
            <a:lvl6pPr marL="2286046" indent="0">
              <a:buNone/>
              <a:defRPr sz="2000"/>
            </a:lvl6pPr>
            <a:lvl7pPr marL="2743255" indent="0">
              <a:buNone/>
              <a:defRPr sz="2000"/>
            </a:lvl7pPr>
            <a:lvl8pPr marL="3200464" indent="0">
              <a:buNone/>
              <a:defRPr sz="2000"/>
            </a:lvl8pPr>
            <a:lvl9pPr marL="3657673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98FD10-ADF3-EEA2-D67D-437B192E7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7" indent="0">
              <a:buNone/>
              <a:defRPr sz="1000"/>
            </a:lvl4pPr>
            <a:lvl5pPr marL="1828837" indent="0">
              <a:buNone/>
              <a:defRPr sz="1000"/>
            </a:lvl5pPr>
            <a:lvl6pPr marL="2286046" indent="0">
              <a:buNone/>
              <a:defRPr sz="1000"/>
            </a:lvl6pPr>
            <a:lvl7pPr marL="2743255" indent="0">
              <a:buNone/>
              <a:defRPr sz="1000"/>
            </a:lvl7pPr>
            <a:lvl8pPr marL="3200464" indent="0">
              <a:buNone/>
              <a:defRPr sz="1000"/>
            </a:lvl8pPr>
            <a:lvl9pPr marL="3657673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2A8529-560A-D756-7D37-6B61CFB45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1C0FE7-7F6E-AF49-C877-8E14236A2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7AA20F-342D-FBD7-4D64-5B9FE0EB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08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B22ED0-0D2D-678E-787A-4861E981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18CF8-6BF7-6C23-3E25-5EFC3AFED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09DAB1-6753-6094-93FB-56DC2C772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C7357-A822-9047-9308-A064E6CBEC04}" type="datetimeFigureOut">
              <a:rPr kumimoji="1" lang="ko-KR" altLang="en-US" smtClean="0"/>
              <a:t>2022. 12. 15.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C88A3-85CB-ED3E-9437-BF9525A97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248B7D-7E9C-D61D-1B83-F9AD42DD1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7B48-FDF5-1448-9C32-8098870FC51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103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8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18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4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914418" rtl="0" eaLnBrk="1" latinLnBrk="1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l.acm.org/doi/proceedings/10.1145/333118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l.acm.org/doi/proceedings/10.1145/333118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l.acm.org/doi/proceedings/10.1145/333118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l.acm.org/doi/proceedings/10.1145/333118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l.acm.org/doi/proceedings/10.1145/3331184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roceedings/10.1145/333118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405450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DA8A7C-B357-1C4B-4A91-BEBBFE984333}"/>
              </a:ext>
            </a:extLst>
          </p:cNvPr>
          <p:cNvSpPr txBox="1"/>
          <p:nvPr/>
        </p:nvSpPr>
        <p:spPr>
          <a:xfrm>
            <a:off x="830317" y="588579"/>
            <a:ext cx="86079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GES-</a:t>
            </a:r>
            <a:r>
              <a:rPr kumimoji="1" lang="en-US" altLang="ko-KR" sz="7000" b="1" dirty="0" err="1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LSTAMattn</a:t>
            </a:r>
            <a:endParaRPr kumimoji="1" lang="ko-KR" altLang="en-US" sz="7000" b="1" dirty="0">
              <a:solidFill>
                <a:schemeClr val="bg1"/>
              </a:solidFill>
              <a:latin typeface="NanumSquareOTF ExtraBold" panose="020B0600000101010101" pitchFamily="34" charset="-127"/>
              <a:ea typeface="NanumSquareOTF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E2431-2180-AE30-E73A-BD14B8FBB58C}"/>
              </a:ext>
            </a:extLst>
          </p:cNvPr>
          <p:cNvSpPr txBox="1"/>
          <p:nvPr/>
        </p:nvSpPr>
        <p:spPr>
          <a:xfrm>
            <a:off x="830317" y="5386063"/>
            <a:ext cx="593024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300" b="1" dirty="0">
                <a:solidFill>
                  <a:schemeClr val="bg1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김보성</a:t>
            </a:r>
          </a:p>
        </p:txBody>
      </p:sp>
    </p:spTree>
    <p:extLst>
      <p:ext uri="{BB962C8B-B14F-4D97-AF65-F5344CB8AC3E}">
        <p14:creationId xmlns:p14="http://schemas.microsoft.com/office/powerpoint/2010/main" val="211163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49643D-A976-49FF-3AF3-105F75BD6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98" y="608918"/>
            <a:ext cx="9187403" cy="4704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B58FE-C1F6-3AFC-580F-C3416276D843}"/>
              </a:ext>
            </a:extLst>
          </p:cNvPr>
          <p:cNvSpPr txBox="1"/>
          <p:nvPr/>
        </p:nvSpPr>
        <p:spPr>
          <a:xfrm>
            <a:off x="2839720" y="5562600"/>
            <a:ext cx="7348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kumimoji="1" lang="en-US" altLang="ko-Kore-KR" sz="1000" dirty="0">
                <a:solidFill>
                  <a:schemeClr val="bg1">
                    <a:lumMod val="50000"/>
                  </a:schemeClr>
                </a:solidFill>
              </a:rPr>
              <a:t>]https://</a:t>
            </a:r>
            <a:r>
              <a:rPr kumimoji="1" lang="en-US" altLang="ko-Kore-KR" sz="1000" dirty="0" err="1">
                <a:solidFill>
                  <a:schemeClr val="bg1">
                    <a:lumMod val="50000"/>
                  </a:schemeClr>
                </a:solidFill>
              </a:rPr>
              <a:t>towardsdatascience.com</a:t>
            </a:r>
            <a:r>
              <a:rPr kumimoji="1" lang="en-US" altLang="ko-Kore-KR" sz="1000" dirty="0">
                <a:solidFill>
                  <a:schemeClr val="bg1">
                    <a:lumMod val="50000"/>
                  </a:schemeClr>
                </a:solidFill>
              </a:rPr>
              <a:t>/understanding-graph-convolutional-networks-for-node-classification-a2bfdb7aba7b</a:t>
            </a:r>
            <a:endParaRPr kumimoji="1"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CD5208E7-8742-1A68-3C2C-509AE3367C5B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46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FB674F8-BC84-320F-C5BC-777A59D60799}"/>
              </a:ext>
            </a:extLst>
          </p:cNvPr>
          <p:cNvSpPr txBox="1"/>
          <p:nvPr/>
        </p:nvSpPr>
        <p:spPr>
          <a:xfrm>
            <a:off x="1104900" y="2184399"/>
            <a:ext cx="11087100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dirty="0"/>
              <a:t>Embedding Layer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kumimoji="1" lang="en-US" altLang="ko-KR" sz="2000" dirty="0">
                <a:latin typeface="Spoqa Han Sans"/>
              </a:rPr>
              <a:t>Embedding Propagation Layer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000" dirty="0">
                <a:latin typeface="Spoqa Han Sans"/>
              </a:rPr>
              <a:t>Model prediction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52CE3A-348B-14CC-A3FD-F19E89890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0" y="1019175"/>
            <a:ext cx="4779928" cy="4819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BBF6D2-2558-D583-848F-0067C3772F2D}"/>
              </a:ext>
            </a:extLst>
          </p:cNvPr>
          <p:cNvSpPr txBox="1"/>
          <p:nvPr/>
        </p:nvSpPr>
        <p:spPr>
          <a:xfrm>
            <a:off x="584200" y="1425366"/>
            <a:ext cx="424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0A0A0A"/>
                </a:solidFill>
                <a:effectLst/>
                <a:latin typeface="NanumSquareOTFL"/>
              </a:rPr>
              <a:t>유저</a:t>
            </a:r>
            <a:r>
              <a:rPr lang="en-US" altLang="ko-KR" sz="1800" dirty="0">
                <a:solidFill>
                  <a:srgbClr val="0A0A0A"/>
                </a:solidFill>
                <a:effectLst/>
                <a:latin typeface="NanumSquareOTFL"/>
              </a:rPr>
              <a:t>-</a:t>
            </a:r>
            <a:r>
              <a:rPr lang="ko-KR" altLang="en-US" sz="1800" dirty="0">
                <a:solidFill>
                  <a:srgbClr val="0A0A0A"/>
                </a:solidFill>
                <a:effectLst/>
                <a:latin typeface="NanumSquareOTFL"/>
              </a:rPr>
              <a:t>아이템 을 </a:t>
            </a:r>
            <a:r>
              <a:rPr lang="en" altLang="ko-Kore-KR" sz="1800" dirty="0">
                <a:solidFill>
                  <a:srgbClr val="0A0A0A"/>
                </a:solidFill>
                <a:effectLst/>
                <a:latin typeface="NanumSquareOTFL"/>
              </a:rPr>
              <a:t>GNN</a:t>
            </a:r>
            <a:r>
              <a:rPr lang="ko-KR" altLang="en-US" sz="1800" dirty="0" err="1">
                <a:solidFill>
                  <a:srgbClr val="0A0A0A"/>
                </a:solidFill>
                <a:effectLst/>
                <a:latin typeface="NanumSquareOTFL"/>
              </a:rPr>
              <a:t>으로</a:t>
            </a:r>
            <a:r>
              <a:rPr lang="ko-KR" altLang="en-US" sz="1800" dirty="0">
                <a:solidFill>
                  <a:srgbClr val="0A0A0A"/>
                </a:solidFill>
                <a:effectLst/>
                <a:latin typeface="NanumSquareOTFL"/>
              </a:rPr>
              <a:t> </a:t>
            </a:r>
            <a:r>
              <a:rPr lang="ko-KR" altLang="en-US" sz="1800" b="1" dirty="0" err="1">
                <a:effectLst/>
                <a:latin typeface="NanumSquareOTFL"/>
              </a:rPr>
              <a:t>임베딩</a:t>
            </a:r>
            <a:r>
              <a:rPr lang="ko-KR" altLang="en-US" sz="1800" dirty="0">
                <a:solidFill>
                  <a:srgbClr val="0A0A0A"/>
                </a:solidFill>
                <a:effectLst/>
                <a:latin typeface="NanumSquareOTFL"/>
              </a:rPr>
              <a:t> 과정에서 인코딩하는 접근법을 제시한 논문</a:t>
            </a:r>
            <a:endParaRPr lang="ko-KR" alt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A54C8-EA0B-A2E3-AB14-3273240CB857}"/>
              </a:ext>
            </a:extLst>
          </p:cNvPr>
          <p:cNvSpPr txBox="1"/>
          <p:nvPr/>
        </p:nvSpPr>
        <p:spPr>
          <a:xfrm>
            <a:off x="673100" y="493986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NGCF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7137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14029-CA18-62BE-81AD-DE2D2E32201E}"/>
              </a:ext>
            </a:extLst>
          </p:cNvPr>
          <p:cNvSpPr txBox="1"/>
          <p:nvPr/>
        </p:nvSpPr>
        <p:spPr>
          <a:xfrm>
            <a:off x="250300" y="388112"/>
            <a:ext cx="478188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Embedding Propagation Layers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8DBFE8-865C-44C1-96ED-E57604CC9E07}"/>
              </a:ext>
            </a:extLst>
          </p:cNvPr>
          <p:cNvSpPr txBox="1"/>
          <p:nvPr/>
        </p:nvSpPr>
        <p:spPr>
          <a:xfrm>
            <a:off x="5533707" y="2543475"/>
            <a:ext cx="5797220" cy="87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유저</a:t>
            </a: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, </a:t>
            </a: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아이템 </a:t>
            </a:r>
            <a:r>
              <a:rPr kumimoji="1" lang="ko-KR" altLang="en-US" sz="24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임베딩을</a:t>
            </a: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 개선하기 위해</a:t>
            </a:r>
            <a:endParaRPr kumimoji="1" lang="en-US" altLang="ko-KR" sz="24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GNN</a:t>
            </a: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의 </a:t>
            </a: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message-passing </a:t>
            </a:r>
            <a:r>
              <a:rPr kumimoji="1" lang="ko-KR" altLang="en-US" sz="2400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아키텍쳐</a:t>
            </a:r>
            <a:r>
              <a:rPr kumimoji="1" lang="ko-KR" altLang="en-US" sz="24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 도입</a:t>
            </a:r>
            <a:endParaRPr kumimoji="1" lang="en-US" altLang="ko-KR" sz="24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" panose="020B0600000101010101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F7EEC3-A640-F3A0-1FD6-8E54E0500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89" y="1023513"/>
            <a:ext cx="4779928" cy="4819650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89F5047-7C59-E756-EA3B-5D3A939DF983}"/>
              </a:ext>
            </a:extLst>
          </p:cNvPr>
          <p:cNvSpPr/>
          <p:nvPr/>
        </p:nvSpPr>
        <p:spPr>
          <a:xfrm>
            <a:off x="135305" y="2220106"/>
            <a:ext cx="5283407" cy="2387600"/>
          </a:xfrm>
          <a:prstGeom prst="roundRect">
            <a:avLst/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D50F8-4B96-0883-76A7-BD0DDA8B6158}"/>
              </a:ext>
            </a:extLst>
          </p:cNvPr>
          <p:cNvSpPr txBox="1"/>
          <p:nvPr/>
        </p:nvSpPr>
        <p:spPr>
          <a:xfrm>
            <a:off x="6276401" y="3987800"/>
            <a:ext cx="4088647" cy="150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M</a:t>
            </a:r>
            <a:r>
              <a:rPr kumimoji="1" lang="en-US" altLang="ko-KR" sz="18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essage</a:t>
            </a:r>
            <a:r>
              <a:rPr kumimoji="1" lang="en-US" altLang="ko-KR" sz="18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-passing</a:t>
            </a:r>
          </a:p>
          <a:p>
            <a:endParaRPr kumimoji="1" lang="en-US" altLang="ko-Kore-KR" dirty="0">
              <a:solidFill>
                <a:srgbClr val="000000"/>
              </a:solidFill>
              <a:ea typeface="NanumSquare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Message</a:t>
            </a:r>
            <a:r>
              <a:rPr kumimoji="1" lang="ko-KR" altLang="en-US" sz="18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8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Construction</a:t>
            </a:r>
            <a:endParaRPr kumimoji="1" lang="en-US" altLang="ko-KR" sz="18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8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Message </a:t>
            </a:r>
            <a:r>
              <a:rPr kumimoji="1" lang="en-US" altLang="ko-KR" sz="18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Aggreation</a:t>
            </a:r>
            <a:endParaRPr kumimoji="1" lang="en-US" altLang="ko-KR" sz="18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98687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FB39A2-444F-3539-8776-50C65550A62B}"/>
              </a:ext>
            </a:extLst>
          </p:cNvPr>
          <p:cNvSpPr txBox="1"/>
          <p:nvPr/>
        </p:nvSpPr>
        <p:spPr>
          <a:xfrm>
            <a:off x="673100" y="1052940"/>
            <a:ext cx="3097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High-order connectivity</a:t>
            </a:r>
            <a:endParaRPr kumimoji="1" lang="ko-Kore-KR" altLang="en-US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EA2515-1F63-EAD5-D1A1-63B559610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7" t="7735" r="57859" b="24668"/>
          <a:stretch/>
        </p:blipFill>
        <p:spPr>
          <a:xfrm>
            <a:off x="1456728" y="1567037"/>
            <a:ext cx="3569679" cy="37239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6CB665-F18D-B6CB-B7DC-DA0933943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99" t="3469" r="4340" b="25868"/>
          <a:stretch/>
        </p:blipFill>
        <p:spPr>
          <a:xfrm>
            <a:off x="6096000" y="1875661"/>
            <a:ext cx="3569679" cy="3106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F3D94-97C0-70DF-9C3D-853AA5370167}"/>
              </a:ext>
            </a:extLst>
          </p:cNvPr>
          <p:cNvSpPr txBox="1"/>
          <p:nvPr/>
        </p:nvSpPr>
        <p:spPr>
          <a:xfrm>
            <a:off x="673100" y="493986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NGCF</a:t>
            </a:r>
            <a:endParaRPr kumimoji="1" lang="ko-Kore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C2186-1577-DC26-5403-377A5681251A}"/>
              </a:ext>
            </a:extLst>
          </p:cNvPr>
          <p:cNvSpPr txBox="1"/>
          <p:nvPr/>
        </p:nvSpPr>
        <p:spPr>
          <a:xfrm>
            <a:off x="4381428" y="6029739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altLang="ko-Kore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Neural Graph Collaborative Filtering</a:t>
            </a:r>
            <a:r>
              <a:rPr lang="en-US" altLang="ko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ko-KR" altLang="en-US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0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Merriweather Sans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SIGIR'19</a:t>
            </a:r>
            <a:endParaRPr lang="en" altLang="ko-Kore-KR" sz="1000" b="0" i="1" dirty="0">
              <a:solidFill>
                <a:schemeClr val="bg2">
                  <a:lumMod val="75000"/>
                </a:schemeClr>
              </a:solidFill>
              <a:effectLst/>
              <a:latin typeface="Merriweather Sans" panose="020F0502020204030204" pitchFamily="34" charset="0"/>
            </a:endParaRPr>
          </a:p>
          <a:p>
            <a:endParaRPr lang="en" altLang="ko-Kore-KR" sz="1000" b="1" i="0" dirty="0">
              <a:solidFill>
                <a:schemeClr val="bg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6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DC019D0-E787-EC77-163B-CDB3D90F9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99" t="3469" r="4340" b="25868"/>
          <a:stretch/>
        </p:blipFill>
        <p:spPr>
          <a:xfrm>
            <a:off x="1488830" y="1875661"/>
            <a:ext cx="3569679" cy="310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6E8130-8AAE-2F4F-B3F1-988BCEC63794}"/>
              </a:ext>
            </a:extLst>
          </p:cNvPr>
          <p:cNvSpPr txBox="1"/>
          <p:nvPr/>
        </p:nvSpPr>
        <p:spPr>
          <a:xfrm>
            <a:off x="700724" y="573829"/>
            <a:ext cx="369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dirty="0"/>
              <a:t>High-order connectivity</a:t>
            </a:r>
            <a:endParaRPr kumimoji="1" lang="ko-Kore-KR" altLang="en-US" sz="2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D29F5B-B6F0-386B-242D-7B13AE7F1E4B}"/>
              </a:ext>
            </a:extLst>
          </p:cNvPr>
          <p:cNvSpPr/>
          <p:nvPr/>
        </p:nvSpPr>
        <p:spPr>
          <a:xfrm rot="2028474">
            <a:off x="1566454" y="4056572"/>
            <a:ext cx="632076" cy="573241"/>
          </a:xfrm>
          <a:prstGeom prst="rect">
            <a:avLst/>
          </a:prstGeom>
          <a:noFill/>
          <a:ln w="44450" cap="sq"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59AA7F-190C-8536-E3CF-42C6E109BE9F}"/>
              </a:ext>
            </a:extLst>
          </p:cNvPr>
          <p:cNvSpPr/>
          <p:nvPr/>
        </p:nvSpPr>
        <p:spPr>
          <a:xfrm rot="2028474">
            <a:off x="4197915" y="3699354"/>
            <a:ext cx="658174" cy="555764"/>
          </a:xfrm>
          <a:prstGeom prst="rect">
            <a:avLst/>
          </a:prstGeom>
          <a:noFill/>
          <a:ln w="44450" cap="sq">
            <a:solidFill>
              <a:schemeClr val="accent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470A9-FB53-099E-3DB8-F4832D5083F8}"/>
              </a:ext>
            </a:extLst>
          </p:cNvPr>
          <p:cNvSpPr txBox="1"/>
          <p:nvPr/>
        </p:nvSpPr>
        <p:spPr>
          <a:xfrm>
            <a:off x="5592446" y="2598002"/>
            <a:ext cx="1667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Item 4 : 2</a:t>
            </a:r>
            <a:r>
              <a:rPr kumimoji="1" lang="ko-KR" altLang="en-US" sz="2400" dirty="0"/>
              <a:t>개</a:t>
            </a:r>
            <a:endParaRPr kumimoji="1" lang="en-US" altLang="ko-KR" sz="2400" dirty="0"/>
          </a:p>
          <a:p>
            <a:r>
              <a:rPr kumimoji="1" lang="en-US" altLang="ko-KR" sz="2400" dirty="0"/>
              <a:t>Item 5 : 1</a:t>
            </a:r>
            <a:r>
              <a:rPr kumimoji="1" lang="ko-KR" altLang="en-US" sz="2400" dirty="0"/>
              <a:t>개</a:t>
            </a:r>
            <a:endParaRPr kumimoji="1" lang="en-US" altLang="ko-KR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341E9C-1137-CB02-2B74-6B8BFEE81C53}"/>
              </a:ext>
            </a:extLst>
          </p:cNvPr>
          <p:cNvSpPr txBox="1"/>
          <p:nvPr/>
        </p:nvSpPr>
        <p:spPr>
          <a:xfrm>
            <a:off x="5592446" y="3563234"/>
            <a:ext cx="4999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L=3</a:t>
            </a:r>
            <a:r>
              <a:rPr kumimoji="1" lang="ko-KR" altLang="en-US" sz="2400" dirty="0"/>
              <a:t>을 보면 </a:t>
            </a:r>
            <a:r>
              <a:rPr kumimoji="1" lang="en-US" altLang="ko-KR" sz="2400" dirty="0"/>
              <a:t>u1</a:t>
            </a:r>
            <a:r>
              <a:rPr kumimoji="1" lang="ko-KR" altLang="en-US" sz="2400" dirty="0"/>
              <a:t>이 </a:t>
            </a:r>
            <a:r>
              <a:rPr kumimoji="1" lang="en-US" altLang="ko-KR" sz="2400" dirty="0"/>
              <a:t>i5</a:t>
            </a:r>
            <a:r>
              <a:rPr kumimoji="1" lang="ko-KR" altLang="en-US" sz="2400" dirty="0"/>
              <a:t>보다 </a:t>
            </a:r>
            <a:r>
              <a:rPr kumimoji="1" lang="en-US" altLang="ko-KR" sz="2400" dirty="0"/>
              <a:t>i4</a:t>
            </a:r>
            <a:r>
              <a:rPr kumimoji="1" lang="ko-KR" altLang="en-US" sz="2400" dirty="0"/>
              <a:t>에 더 큰 관심을 가질 가능성이 높음</a:t>
            </a:r>
            <a:endParaRPr kumimoji="1" lang="ko-Kore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E8DC1-6DF3-F132-C686-3E2F02D6957C}"/>
              </a:ext>
            </a:extLst>
          </p:cNvPr>
          <p:cNvSpPr txBox="1"/>
          <p:nvPr/>
        </p:nvSpPr>
        <p:spPr>
          <a:xfrm>
            <a:off x="4381428" y="6029739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altLang="ko-Kore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Neural Graph Collaborative Filtering</a:t>
            </a:r>
            <a:r>
              <a:rPr lang="en-US" altLang="ko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ko-KR" altLang="en-US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0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Merriweather Sans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SIGIR'19</a:t>
            </a:r>
            <a:endParaRPr lang="en" altLang="ko-Kore-KR" sz="1000" b="0" i="1" dirty="0">
              <a:solidFill>
                <a:schemeClr val="bg2">
                  <a:lumMod val="75000"/>
                </a:schemeClr>
              </a:solidFill>
              <a:effectLst/>
              <a:latin typeface="Merriweather Sans" panose="020F0502020204030204" pitchFamily="34" charset="0"/>
            </a:endParaRPr>
          </a:p>
          <a:p>
            <a:endParaRPr lang="en" altLang="ko-Kore-KR" sz="1000" b="1" i="0" dirty="0">
              <a:solidFill>
                <a:schemeClr val="bg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0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14029-CA18-62BE-81AD-DE2D2E32201E}"/>
              </a:ext>
            </a:extLst>
          </p:cNvPr>
          <p:cNvSpPr txBox="1"/>
          <p:nvPr/>
        </p:nvSpPr>
        <p:spPr>
          <a:xfrm>
            <a:off x="250300" y="1038658"/>
            <a:ext cx="2899192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Message</a:t>
            </a:r>
            <a:r>
              <a:rPr kumimoji="1" lang="ko-KR" altLang="en-US" sz="2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2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Construction</a:t>
            </a:r>
            <a:endParaRPr kumimoji="1" lang="en-US" altLang="ko-KR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8DBFE8-865C-44C1-96ED-E57604CC9E07}"/>
              </a:ext>
            </a:extLst>
          </p:cNvPr>
          <p:cNvSpPr txBox="1"/>
          <p:nvPr/>
        </p:nvSpPr>
        <p:spPr>
          <a:xfrm>
            <a:off x="371475" y="4177953"/>
            <a:ext cx="8895355" cy="2089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아이템 자체 값 </a:t>
            </a: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+ </a:t>
            </a: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아이템</a:t>
            </a: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-</a:t>
            </a: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유저 전달되는 값을 계수에 곱하고 </a:t>
            </a: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Laplacian norm </a:t>
            </a: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을 사용하여 아이템에서 유저로 전달하는 </a:t>
            </a: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message </a:t>
            </a: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를 만듭니다</a:t>
            </a: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dirty="0">
              <a:solidFill>
                <a:srgbClr val="000000"/>
              </a:solidFill>
              <a:latin typeface="NanumSquare Bold" panose="020B0600000101010101" pitchFamily="34" charset="-127"/>
              <a:ea typeface="NanumSquare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 </a:t>
            </a: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+ </a:t>
            </a: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풍부한 표현을 가능케 함</a:t>
            </a: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1B3AB3-4B12-66B4-1D35-B20BA925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0" y="1816469"/>
            <a:ext cx="7747325" cy="2361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1E1F6E-AA05-422C-A5B0-1835809E2E72}"/>
              </a:ext>
            </a:extLst>
          </p:cNvPr>
          <p:cNvSpPr txBox="1"/>
          <p:nvPr/>
        </p:nvSpPr>
        <p:spPr>
          <a:xfrm>
            <a:off x="250300" y="388112"/>
            <a:ext cx="478188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Embedding Propagation Layers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9B8FD-057E-AE88-2F4C-7CD5261503B2}"/>
              </a:ext>
            </a:extLst>
          </p:cNvPr>
          <p:cNvSpPr txBox="1"/>
          <p:nvPr/>
        </p:nvSpPr>
        <p:spPr>
          <a:xfrm>
            <a:off x="4123962" y="3228945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altLang="ko-Kore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Neural Graph Collaborative Filtering</a:t>
            </a:r>
            <a:r>
              <a:rPr lang="en-US" altLang="ko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ko-KR" altLang="en-US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0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Merriweather Sans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SIGIR'19</a:t>
            </a:r>
            <a:endParaRPr lang="en" altLang="ko-Kore-KR" sz="1000" b="0" i="1" dirty="0">
              <a:solidFill>
                <a:schemeClr val="bg2">
                  <a:lumMod val="75000"/>
                </a:schemeClr>
              </a:solidFill>
              <a:effectLst/>
              <a:latin typeface="Merriweather Sans" panose="020F0502020204030204" pitchFamily="34" charset="0"/>
            </a:endParaRPr>
          </a:p>
          <a:p>
            <a:endParaRPr lang="en" altLang="ko-Kore-KR" sz="1000" b="1" i="0" dirty="0">
              <a:solidFill>
                <a:schemeClr val="bg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129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14029-CA18-62BE-81AD-DE2D2E32201E}"/>
              </a:ext>
            </a:extLst>
          </p:cNvPr>
          <p:cNvSpPr txBox="1"/>
          <p:nvPr/>
        </p:nvSpPr>
        <p:spPr>
          <a:xfrm>
            <a:off x="250300" y="1038162"/>
            <a:ext cx="2704908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Message </a:t>
            </a:r>
            <a:r>
              <a:rPr kumimoji="1" lang="en-US" altLang="ko-KR" sz="2000" b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Aggreation</a:t>
            </a:r>
            <a:endParaRPr kumimoji="1" lang="en-US" altLang="ko-KR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8DBFE8-865C-44C1-96ED-E57604CC9E07}"/>
              </a:ext>
            </a:extLst>
          </p:cNvPr>
          <p:cNvSpPr txBox="1"/>
          <p:nvPr/>
        </p:nvSpPr>
        <p:spPr>
          <a:xfrm>
            <a:off x="417471" y="3012982"/>
            <a:ext cx="7784833" cy="87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유저 자체 정보 </a:t>
            </a:r>
            <a:r>
              <a:rPr kumimoji="1" lang="en-US" altLang="ko-KR" sz="24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+ 1-hop</a:t>
            </a:r>
            <a:r>
              <a:rPr kumimoji="1" lang="ko-KR" altLang="en-US" sz="24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 정보를 </a:t>
            </a:r>
            <a:r>
              <a:rPr kumimoji="1" lang="ko-KR" altLang="en-US" sz="2400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합친값</a:t>
            </a:r>
            <a:r>
              <a:rPr kumimoji="1" lang="ko-KR" altLang="en-US" sz="24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 을 </a:t>
            </a:r>
            <a:r>
              <a:rPr kumimoji="1" lang="en-US" altLang="ko-KR" sz="2400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LeakyReLU</a:t>
            </a:r>
            <a:r>
              <a:rPr kumimoji="1" lang="ko-KR" altLang="en-US" sz="24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를 사용해서 긍정과 약간의 </a:t>
            </a:r>
            <a:r>
              <a:rPr kumimoji="1" lang="ko-KR" altLang="en-US" sz="2400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부정값을</a:t>
            </a:r>
            <a:r>
              <a:rPr kumimoji="1" lang="ko-KR" altLang="en-US" sz="24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 반영한다</a:t>
            </a:r>
            <a:r>
              <a:rPr kumimoji="1" lang="en-US" altLang="ko-KR" sz="24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.</a:t>
            </a:r>
            <a:endParaRPr kumimoji="1" lang="en-US" altLang="ko-KR" sz="24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" panose="020B0600000101010101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A5B729-A39C-3E31-110C-72BD483E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649002"/>
            <a:ext cx="6754118" cy="1248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73F0C-1622-40E4-91DB-32CE5FF941D1}"/>
              </a:ext>
            </a:extLst>
          </p:cNvPr>
          <p:cNvSpPr txBox="1"/>
          <p:nvPr/>
        </p:nvSpPr>
        <p:spPr>
          <a:xfrm>
            <a:off x="250300" y="388112"/>
            <a:ext cx="478188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Embedding Propagation Layers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60615-1615-7640-8440-685AF23687CC}"/>
              </a:ext>
            </a:extLst>
          </p:cNvPr>
          <p:cNvSpPr txBox="1"/>
          <p:nvPr/>
        </p:nvSpPr>
        <p:spPr>
          <a:xfrm>
            <a:off x="4381428" y="6029739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altLang="ko-Kore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Neural Graph Collaborative Filtering</a:t>
            </a:r>
            <a:r>
              <a:rPr lang="en-US" altLang="ko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ko-KR" altLang="en-US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0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Merriweather Sans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SIGIR'19</a:t>
            </a:r>
            <a:endParaRPr lang="en" altLang="ko-Kore-KR" sz="1000" b="0" i="1" dirty="0">
              <a:solidFill>
                <a:schemeClr val="bg2">
                  <a:lumMod val="75000"/>
                </a:schemeClr>
              </a:solidFill>
              <a:effectLst/>
              <a:latin typeface="Merriweather Sans" panose="020F0502020204030204" pitchFamily="34" charset="0"/>
            </a:endParaRPr>
          </a:p>
          <a:p>
            <a:endParaRPr lang="en" altLang="ko-Kore-KR" sz="1000" b="1" i="0" dirty="0">
              <a:solidFill>
                <a:schemeClr val="bg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51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14029-CA18-62BE-81AD-DE2D2E32201E}"/>
              </a:ext>
            </a:extLst>
          </p:cNvPr>
          <p:cNvSpPr txBox="1"/>
          <p:nvPr/>
        </p:nvSpPr>
        <p:spPr>
          <a:xfrm>
            <a:off x="250299" y="1159322"/>
            <a:ext cx="3118995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High-order Propagation</a:t>
            </a:r>
            <a:endParaRPr kumimoji="1" lang="en-US" altLang="ko-KR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31E3E27-A4A8-6219-B60D-DB58112D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895" y="1646596"/>
            <a:ext cx="5466305" cy="10720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C13E0B-E2E1-9D86-6CE6-25530BE8E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73" y="3443605"/>
            <a:ext cx="5602948" cy="1118307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FE9E6AE-F7E7-4033-EE76-DCCADACA328C}"/>
              </a:ext>
            </a:extLst>
          </p:cNvPr>
          <p:cNvSpPr/>
          <p:nvPr/>
        </p:nvSpPr>
        <p:spPr>
          <a:xfrm>
            <a:off x="3925211" y="2699663"/>
            <a:ext cx="477672" cy="4875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7110BA-13ED-00C8-956C-8CB8D6C50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3" y="5273541"/>
            <a:ext cx="7238429" cy="69855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CF3FEBB8-29FA-04B4-1AA3-B654885106C2}"/>
              </a:ext>
            </a:extLst>
          </p:cNvPr>
          <p:cNvSpPr/>
          <p:nvPr/>
        </p:nvSpPr>
        <p:spPr>
          <a:xfrm>
            <a:off x="3925211" y="4521405"/>
            <a:ext cx="477672" cy="48757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9A210-37E2-4E9E-CAB4-BE77F6F70E1F}"/>
              </a:ext>
            </a:extLst>
          </p:cNvPr>
          <p:cNvSpPr txBox="1"/>
          <p:nvPr/>
        </p:nvSpPr>
        <p:spPr>
          <a:xfrm>
            <a:off x="7051846" y="2330363"/>
            <a:ext cx="4768679" cy="87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맨 위의 식을 이용하여 아래의 식을 유도 시킬 수 있습니다</a:t>
            </a: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BBBB5-D3E1-4F4D-8A9F-F4B9F8E3F969}"/>
              </a:ext>
            </a:extLst>
          </p:cNvPr>
          <p:cNvSpPr txBox="1"/>
          <p:nvPr/>
        </p:nvSpPr>
        <p:spPr>
          <a:xfrm>
            <a:off x="250300" y="388112"/>
            <a:ext cx="478188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Embedding Propagation Layers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96089-ECEB-A713-5EE0-016A4F0F8C8C}"/>
              </a:ext>
            </a:extLst>
          </p:cNvPr>
          <p:cNvSpPr txBox="1"/>
          <p:nvPr/>
        </p:nvSpPr>
        <p:spPr>
          <a:xfrm>
            <a:off x="1868874" y="6002631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altLang="ko-Kore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Neural Graph Collaborative Filtering</a:t>
            </a:r>
            <a:r>
              <a:rPr lang="en-US" altLang="ko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ko-KR" altLang="en-US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0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Merriweather Sans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SIGIR'19</a:t>
            </a:r>
            <a:endParaRPr lang="en" altLang="ko-Kore-KR" sz="1000" b="0" i="1" dirty="0">
              <a:solidFill>
                <a:schemeClr val="bg2">
                  <a:lumMod val="75000"/>
                </a:schemeClr>
              </a:solidFill>
              <a:effectLst/>
              <a:latin typeface="Merriweather Sans" panose="020F0502020204030204" pitchFamily="34" charset="0"/>
            </a:endParaRPr>
          </a:p>
          <a:p>
            <a:endParaRPr lang="en" altLang="ko-Kore-KR" sz="1000" b="1" i="0" dirty="0">
              <a:solidFill>
                <a:schemeClr val="bg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52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14029-CA18-62BE-81AD-DE2D2E32201E}"/>
              </a:ext>
            </a:extLst>
          </p:cNvPr>
          <p:cNvSpPr txBox="1"/>
          <p:nvPr/>
        </p:nvSpPr>
        <p:spPr>
          <a:xfrm>
            <a:off x="250299" y="1159322"/>
            <a:ext cx="3118995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High-order Propagation</a:t>
            </a:r>
            <a:endParaRPr kumimoji="1" lang="en-US" altLang="ko-KR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8BBBB5-D3E1-4F4D-8A9F-F4B9F8E3F969}"/>
              </a:ext>
            </a:extLst>
          </p:cNvPr>
          <p:cNvSpPr txBox="1"/>
          <p:nvPr/>
        </p:nvSpPr>
        <p:spPr>
          <a:xfrm>
            <a:off x="250300" y="388112"/>
            <a:ext cx="478188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Embedding Propagation Layers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590485-E5F6-3A58-5D0A-817F0F6A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15" y="2726582"/>
            <a:ext cx="10386770" cy="1002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F6AEF8-040E-98D6-C45B-8B25A38931F0}"/>
              </a:ext>
            </a:extLst>
          </p:cNvPr>
          <p:cNvSpPr txBox="1"/>
          <p:nvPr/>
        </p:nvSpPr>
        <p:spPr>
          <a:xfrm>
            <a:off x="1143854" y="4027714"/>
            <a:ext cx="7451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결론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ko-KR" altLang="en-US" dirty="0"/>
              <a:t> 이식을 계산하면 유저</a:t>
            </a:r>
            <a:r>
              <a:rPr kumimoji="1" lang="en-US" altLang="ko-KR" dirty="0"/>
              <a:t>-</a:t>
            </a:r>
            <a:r>
              <a:rPr kumimoji="1" lang="ko-KR" altLang="en-US" dirty="0"/>
              <a:t>아이템 그래프를 </a:t>
            </a:r>
            <a:r>
              <a:rPr kumimoji="1" lang="en-US" altLang="ko-KR" dirty="0"/>
              <a:t>Embedding</a:t>
            </a:r>
            <a:r>
              <a:rPr kumimoji="1" lang="ko-KR" altLang="en-US" dirty="0"/>
              <a:t> 벡터로 나타낼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심지어 연산을 </a:t>
            </a:r>
            <a:r>
              <a:rPr kumimoji="1" lang="en-US" altLang="ko-KR" dirty="0"/>
              <a:t>l</a:t>
            </a:r>
            <a:r>
              <a:rPr kumimoji="1" lang="ko-KR" altLang="en-US" dirty="0"/>
              <a:t>번 하면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 </a:t>
            </a:r>
            <a:r>
              <a:rPr kumimoji="1" lang="en-US" altLang="ko-KR" dirty="0"/>
              <a:t>l</a:t>
            </a:r>
            <a:r>
              <a:rPr kumimoji="1" lang="ko-KR" altLang="en-US" dirty="0"/>
              <a:t>개를 쌓는 효과가 생긴다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8FFEBB-3896-DC9B-0EEF-2FB82F9E5F02}"/>
              </a:ext>
            </a:extLst>
          </p:cNvPr>
          <p:cNvSpPr txBox="1"/>
          <p:nvPr/>
        </p:nvSpPr>
        <p:spPr>
          <a:xfrm>
            <a:off x="7389671" y="3827659"/>
            <a:ext cx="3429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" altLang="ko-Kore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Neural Graph Collaborative Filtering</a:t>
            </a:r>
            <a:r>
              <a:rPr lang="en-US" altLang="ko-KR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,</a:t>
            </a:r>
            <a:r>
              <a:rPr lang="ko-KR" altLang="en-US" sz="1000" b="1" i="0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" altLang="ko-Kore-KR" sz="1000" b="0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Merriweather Sans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SIGIR'19</a:t>
            </a:r>
            <a:endParaRPr lang="en" altLang="ko-Kore-KR" sz="1000" b="0" i="1" dirty="0">
              <a:solidFill>
                <a:schemeClr val="bg2">
                  <a:lumMod val="75000"/>
                </a:schemeClr>
              </a:solidFill>
              <a:effectLst/>
              <a:latin typeface="Merriweather Sans" panose="020F0502020204030204" pitchFamily="34" charset="0"/>
            </a:endParaRPr>
          </a:p>
          <a:p>
            <a:endParaRPr lang="en" altLang="ko-Kore-KR" sz="1000" b="1" i="0" dirty="0">
              <a:solidFill>
                <a:schemeClr val="bg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9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97C21A9-D7BE-1CBA-C772-4A65799F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820" y="4033131"/>
            <a:ext cx="4277886" cy="952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6A42F5-3B76-1930-93CB-D903A6FB0A0C}"/>
              </a:ext>
            </a:extLst>
          </p:cNvPr>
          <p:cNvSpPr txBox="1"/>
          <p:nvPr/>
        </p:nvSpPr>
        <p:spPr>
          <a:xfrm>
            <a:off x="2216732" y="5184600"/>
            <a:ext cx="832847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단지 그래프를 행렬로 나타내기 위한 편리한 </a:t>
            </a:r>
            <a:r>
              <a:rPr kumimoji="1" lang="ko-KR" altLang="en-US" b="1" dirty="0" err="1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도구일뿐이다</a:t>
            </a:r>
            <a:r>
              <a:rPr kumimoji="1" lang="en-US" altLang="ko-KR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solidFill>
                <a:srgbClr val="000000"/>
              </a:solidFill>
              <a:latin typeface="NanumSquare Bold" panose="020B0600000101010101" pitchFamily="34" charset="-127"/>
              <a:ea typeface="NanumSquare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라플라스</a:t>
            </a:r>
            <a:r>
              <a:rPr kumimoji="1" lang="ko-KR" altLang="en-US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 </a:t>
            </a:r>
            <a:r>
              <a:rPr kumimoji="1" lang="ko-KR" altLang="en-US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메트릭스로</a:t>
            </a:r>
            <a:r>
              <a:rPr kumimoji="1" lang="ko-KR" altLang="en-US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 </a:t>
            </a:r>
            <a:r>
              <a:rPr kumimoji="1" lang="en-US" altLang="ko-KR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propagation rule </a:t>
            </a:r>
            <a:r>
              <a:rPr kumimoji="1" lang="ko-KR" altLang="en-US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을 적용시키면</a:t>
            </a:r>
            <a:r>
              <a:rPr kumimoji="1" lang="ko-KR" altLang="en-US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 </a:t>
            </a:r>
            <a:r>
              <a:rPr kumimoji="1" lang="ko-KR" altLang="en-US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모든 유저와 아이템에 대해 효율적으로 업데이트 가능하며</a:t>
            </a:r>
            <a:r>
              <a:rPr kumimoji="1" lang="ko-KR" altLang="en-US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 노드 샘플링 절차를 생략 할 수 있습니다</a:t>
            </a:r>
            <a:r>
              <a:rPr kumimoji="1" lang="en-US" altLang="ko-KR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.</a:t>
            </a:r>
            <a:endParaRPr kumimoji="1" lang="en-US" altLang="ko-KR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" panose="020B060000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50386-3B34-4C82-B4C4-30B27089E615}"/>
              </a:ext>
            </a:extLst>
          </p:cNvPr>
          <p:cNvSpPr txBox="1"/>
          <p:nvPr/>
        </p:nvSpPr>
        <p:spPr>
          <a:xfrm>
            <a:off x="250300" y="388112"/>
            <a:ext cx="478188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Embedding Propagation Layers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3E60D3-46B2-4748-4198-6606DB41B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20348"/>
            <a:ext cx="7772400" cy="17557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6CD636-1865-BCB8-DBBC-CCE88A2B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384" y="1036446"/>
            <a:ext cx="8986820" cy="867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7871C5-A350-2EC3-2762-4EA94BA882BB}"/>
              </a:ext>
            </a:extLst>
          </p:cNvPr>
          <p:cNvSpPr txBox="1"/>
          <p:nvPr/>
        </p:nvSpPr>
        <p:spPr>
          <a:xfrm>
            <a:off x="8467781" y="188783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출처</a:t>
            </a:r>
            <a:r>
              <a:rPr kumimoji="1" lang="en-US" altLang="ko-KR" sz="1000" dirty="0">
                <a:solidFill>
                  <a:schemeClr val="bg2">
                    <a:lumMod val="75000"/>
                  </a:schemeClr>
                </a:solidFill>
              </a:rPr>
              <a:t>]</a:t>
            </a:r>
            <a:r>
              <a:rPr kumimoji="1" lang="ko-KR" altLang="en-US" sz="1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ko-KR" sz="1000" b="1" dirty="0" err="1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</a:rPr>
              <a:t>Wikipida</a:t>
            </a:r>
            <a:endParaRPr lang="en" altLang="ko-Kore-KR" sz="1000" b="0" i="1" dirty="0">
              <a:solidFill>
                <a:schemeClr val="bg2">
                  <a:lumMod val="75000"/>
                </a:schemeClr>
              </a:solidFill>
              <a:effectLst/>
              <a:latin typeface="Merriweather Sans" panose="020F0502020204030204" pitchFamily="34" charset="0"/>
            </a:endParaRPr>
          </a:p>
          <a:p>
            <a:endParaRPr lang="en" altLang="ko-Kore-KR" sz="1000" b="1" i="0" dirty="0">
              <a:solidFill>
                <a:schemeClr val="bg2">
                  <a:lumMod val="7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37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14029-CA18-62BE-81AD-DE2D2E32201E}"/>
              </a:ext>
            </a:extLst>
          </p:cNvPr>
          <p:cNvSpPr txBox="1"/>
          <p:nvPr/>
        </p:nvSpPr>
        <p:spPr>
          <a:xfrm>
            <a:off x="4485270" y="3072973"/>
            <a:ext cx="3221459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Introduction</a:t>
            </a:r>
            <a:endParaRPr kumimoji="1" lang="en-US" altLang="ko-KR" sz="4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F1C9667E-31A1-0046-176A-11CA598B26DE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252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B14029-CA18-62BE-81AD-DE2D2E32201E}"/>
              </a:ext>
            </a:extLst>
          </p:cNvPr>
          <p:cNvSpPr txBox="1"/>
          <p:nvPr/>
        </p:nvSpPr>
        <p:spPr>
          <a:xfrm>
            <a:off x="250299" y="1159322"/>
            <a:ext cx="3118995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dirty="0">
                <a:solidFill>
                  <a:srgbClr val="0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High-order Propagation</a:t>
            </a:r>
            <a:endParaRPr kumimoji="1" lang="en-US" altLang="ko-KR" sz="20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8BBBB5-D3E1-4F4D-8A9F-F4B9F8E3F969}"/>
              </a:ext>
            </a:extLst>
          </p:cNvPr>
          <p:cNvSpPr txBox="1"/>
          <p:nvPr/>
        </p:nvSpPr>
        <p:spPr>
          <a:xfrm>
            <a:off x="250300" y="388112"/>
            <a:ext cx="478188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Embedding Propagation Layers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590485-E5F6-3A58-5D0A-817F0F6A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15" y="2726582"/>
            <a:ext cx="10386770" cy="1002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F6AEF8-040E-98D6-C45B-8B25A38931F0}"/>
              </a:ext>
            </a:extLst>
          </p:cNvPr>
          <p:cNvSpPr txBox="1"/>
          <p:nvPr/>
        </p:nvSpPr>
        <p:spPr>
          <a:xfrm>
            <a:off x="2420605" y="4221350"/>
            <a:ext cx="82473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결론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ko-KR" altLang="en-US" dirty="0"/>
              <a:t> 이식을 계산하면 </a:t>
            </a:r>
            <a:r>
              <a:rPr kumimoji="1" lang="ko-KR" altLang="en-US" u="sng" dirty="0"/>
              <a:t>유저</a:t>
            </a:r>
            <a:r>
              <a:rPr kumimoji="1" lang="en-US" altLang="ko-KR" u="sng" dirty="0"/>
              <a:t>-</a:t>
            </a:r>
            <a:r>
              <a:rPr kumimoji="1" lang="ko-KR" altLang="en-US" u="sng" dirty="0"/>
              <a:t>아이템 그래프를 해당 그래프의 특성을 모두 반영한 </a:t>
            </a:r>
            <a:r>
              <a:rPr kumimoji="1" lang="en-US" altLang="ko-KR" u="sng" dirty="0"/>
              <a:t>Embedding</a:t>
            </a:r>
            <a:r>
              <a:rPr kumimoji="1" lang="ko-KR" altLang="en-US" u="sng" dirty="0"/>
              <a:t> 벡터로 나타낼 수 있다</a:t>
            </a:r>
            <a:r>
              <a:rPr kumimoji="1" lang="en-US" altLang="ko-KR" u="sng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(</a:t>
            </a:r>
            <a:r>
              <a:rPr kumimoji="1" lang="ko-KR" altLang="en-US" dirty="0"/>
              <a:t> 심지어 연산을 </a:t>
            </a:r>
            <a:r>
              <a:rPr kumimoji="1" lang="en-US" altLang="ko-KR" dirty="0"/>
              <a:t>n</a:t>
            </a:r>
            <a:r>
              <a:rPr kumimoji="1" lang="ko-KR" altLang="en-US" dirty="0"/>
              <a:t>번 하면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개를 쌓는 효과가 생긴다</a:t>
            </a:r>
            <a:r>
              <a:rPr kumimoji="1" lang="en-US" altLang="ko-KR" dirty="0"/>
              <a:t>.)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1766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E72392B-0598-310A-8E65-B96F8675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68089"/>
            <a:ext cx="7772400" cy="7947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25F6BC-D80D-1365-F7BF-0A3149F78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023735"/>
            <a:ext cx="7772400" cy="12357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78694D-6C31-7015-F29C-1707A5EF8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450" y="-7165"/>
            <a:ext cx="5753100" cy="8790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C0E94D-CD96-3FD8-FF3C-895AB0437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420340"/>
            <a:ext cx="7772400" cy="1253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230516-6C74-05C7-EB2C-F76229EE0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835209"/>
            <a:ext cx="7772400" cy="19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B03A4D-29CA-4119-862C-C6FE0304D394}"/>
              </a:ext>
            </a:extLst>
          </p:cNvPr>
          <p:cNvSpPr txBox="1"/>
          <p:nvPr/>
        </p:nvSpPr>
        <p:spPr>
          <a:xfrm>
            <a:off x="250300" y="388112"/>
            <a:ext cx="478188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Embedding Propagation Layers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85346E-110F-B1E2-B332-9177B7A6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9887"/>
            <a:ext cx="7772400" cy="4178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68EC14-40D3-718D-7602-12631C8144CD}"/>
              </a:ext>
            </a:extLst>
          </p:cNvPr>
          <p:cNvSpPr txBox="1"/>
          <p:nvPr/>
        </p:nvSpPr>
        <p:spPr>
          <a:xfrm>
            <a:off x="4543721" y="5708765"/>
            <a:ext cx="35554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</a:rPr>
              <a:t>]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" altLang="ko-KR" sz="1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kumimoji="1" lang="en" altLang="ko-KR" sz="1000" dirty="0" err="1">
                <a:solidFill>
                  <a:schemeClr val="bg1">
                    <a:lumMod val="50000"/>
                  </a:schemeClr>
                </a:solidFill>
              </a:rPr>
              <a:t>distill.pub</a:t>
            </a:r>
            <a:r>
              <a:rPr kumimoji="1" lang="en" altLang="ko-KR" sz="1000" dirty="0">
                <a:solidFill>
                  <a:schemeClr val="bg1">
                    <a:lumMod val="50000"/>
                  </a:schemeClr>
                </a:solidFill>
              </a:rPr>
              <a:t>/2021/understanding-</a:t>
            </a:r>
            <a:r>
              <a:rPr kumimoji="1" lang="en" altLang="ko-KR" sz="1000" dirty="0" err="1">
                <a:solidFill>
                  <a:schemeClr val="bg1">
                    <a:lumMod val="50000"/>
                  </a:schemeClr>
                </a:solidFill>
              </a:rPr>
              <a:t>gnns</a:t>
            </a:r>
            <a:r>
              <a:rPr kumimoji="1" lang="en" altLang="ko-KR" sz="1000" dirty="0">
                <a:solidFill>
                  <a:schemeClr val="bg1">
                    <a:lumMod val="50000"/>
                  </a:schemeClr>
                </a:solidFill>
              </a:rPr>
              <a:t>/</a:t>
            </a:r>
            <a:endParaRPr kumimoji="1" lang="ko-Kore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45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8DBFE8-865C-44C1-96ED-E57604CC9E07}"/>
              </a:ext>
            </a:extLst>
          </p:cNvPr>
          <p:cNvSpPr txBox="1"/>
          <p:nvPr/>
        </p:nvSpPr>
        <p:spPr>
          <a:xfrm>
            <a:off x="509005" y="5486053"/>
            <a:ext cx="10848108" cy="870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Embedding</a:t>
            </a: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 </a:t>
            </a:r>
            <a:r>
              <a:rPr kumimoji="1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Propagation</a:t>
            </a:r>
            <a:r>
              <a:rPr kumimoji="1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레이어를 쌓아서 연결되어 있는 정보를 </a:t>
            </a:r>
            <a:r>
              <a:rPr kumimoji="1" lang="ko-KR" altLang="en-US" sz="240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" panose="020B0600000101010101"/>
              </a:rPr>
              <a:t>얻</a:t>
            </a:r>
            <a:r>
              <a:rPr kumimoji="1" lang="ko-KR" altLang="en-US" sz="24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을 수 있다</a:t>
            </a:r>
            <a:r>
              <a:rPr kumimoji="1" lang="en-US" altLang="ko-KR" sz="2400" dirty="0">
                <a:solidFill>
                  <a:srgbClr val="000000"/>
                </a:solidFill>
                <a:latin typeface="NanumSquare Bold" panose="020B0600000101010101" pitchFamily="34" charset="-127"/>
                <a:ea typeface="NanumSquare" panose="020B0600000101010101"/>
              </a:rPr>
              <a:t>.</a:t>
            </a:r>
            <a:endParaRPr kumimoji="1" lang="en-US" altLang="ko-KR" sz="24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" panose="020B0600000101010101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anumSquare Bold" panose="020B0600000101010101" pitchFamily="34" charset="-127"/>
              <a:ea typeface="NanumSquare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93E3E5-F242-9319-0BDD-11A9F8CCD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993448"/>
            <a:ext cx="5801405" cy="2871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B03A4D-29CA-4119-862C-C6FE0304D394}"/>
              </a:ext>
            </a:extLst>
          </p:cNvPr>
          <p:cNvSpPr txBox="1"/>
          <p:nvPr/>
        </p:nvSpPr>
        <p:spPr>
          <a:xfrm>
            <a:off x="250300" y="388112"/>
            <a:ext cx="4781886" cy="46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Embedding Propagation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C4D68-6506-405E-8C50-4563DFAE90B7}"/>
              </a:ext>
            </a:extLst>
          </p:cNvPr>
          <p:cNvSpPr txBox="1"/>
          <p:nvPr/>
        </p:nvSpPr>
        <p:spPr>
          <a:xfrm>
            <a:off x="371475" y="1159322"/>
            <a:ext cx="3246851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Graph Convolution Block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FA47BB-3B4E-2310-32AB-6F5AEFA22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-3029"/>
          <a:stretch/>
        </p:blipFill>
        <p:spPr>
          <a:xfrm>
            <a:off x="6556268" y="2172580"/>
            <a:ext cx="4800845" cy="2478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A858F9-7E38-2782-6314-2483B9F2EA32}"/>
              </a:ext>
            </a:extLst>
          </p:cNvPr>
          <p:cNvSpPr txBox="1"/>
          <p:nvPr/>
        </p:nvSpPr>
        <p:spPr>
          <a:xfrm>
            <a:off x="6556268" y="1136166"/>
            <a:ext cx="3262881" cy="402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anumSquare Bold" panose="020B0600000101010101" pitchFamily="34" charset="-127"/>
                <a:ea typeface="NanumSquare Bold" panose="020B0600000101010101" pitchFamily="34" charset="-127"/>
              </a:rPr>
              <a:t>Image Convolution Block</a:t>
            </a:r>
          </a:p>
        </p:txBody>
      </p:sp>
    </p:spTree>
    <p:extLst>
      <p:ext uri="{BB962C8B-B14F-4D97-AF65-F5344CB8AC3E}">
        <p14:creationId xmlns:p14="http://schemas.microsoft.com/office/powerpoint/2010/main" val="1048002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F5B9B8-D786-7F81-923D-EBCB41E383CB}"/>
              </a:ext>
            </a:extLst>
          </p:cNvPr>
          <p:cNvSpPr txBox="1"/>
          <p:nvPr/>
        </p:nvSpPr>
        <p:spPr>
          <a:xfrm>
            <a:off x="3757878" y="3075057"/>
            <a:ext cx="467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How to Combine</a:t>
            </a:r>
            <a:endParaRPr kumimoji="1" lang="ko-Kore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01745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884FBD6-E73A-C6EF-A048-CCB8C2FFF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991A0-DE19-7066-52D3-85E1F4999452}"/>
              </a:ext>
            </a:extLst>
          </p:cNvPr>
          <p:cNvSpPr txBox="1"/>
          <p:nvPr/>
        </p:nvSpPr>
        <p:spPr>
          <a:xfrm>
            <a:off x="160387" y="723900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Sequnetial</a:t>
            </a:r>
            <a:r>
              <a:rPr kumimoji="1" lang="en-US" altLang="ko-Kore-KR" dirty="0"/>
              <a:t> Graph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CEB98-A07D-C340-90AD-FA4045ADF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15" t="2" r="-3237" b="31850"/>
          <a:stretch/>
        </p:blipFill>
        <p:spPr>
          <a:xfrm>
            <a:off x="1928227" y="496646"/>
            <a:ext cx="8879473" cy="5864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39A03-BF29-8909-7BE5-E132683B8C62}"/>
              </a:ext>
            </a:extLst>
          </p:cNvPr>
          <p:cNvSpPr txBox="1"/>
          <p:nvPr/>
        </p:nvSpPr>
        <p:spPr>
          <a:xfrm>
            <a:off x="425446" y="3962400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GCN + RNN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2886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186017-6007-4CB5-36CF-5F764973F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762" t="2" r="-5889" b="62235"/>
          <a:stretch/>
        </p:blipFill>
        <p:spPr>
          <a:xfrm>
            <a:off x="1504950" y="398997"/>
            <a:ext cx="9870126" cy="3592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749BA-9971-8A53-74C0-551296EE5E25}"/>
              </a:ext>
            </a:extLst>
          </p:cNvPr>
          <p:cNvSpPr txBox="1"/>
          <p:nvPr/>
        </p:nvSpPr>
        <p:spPr>
          <a:xfrm>
            <a:off x="2668113" y="4406900"/>
            <a:ext cx="754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 </a:t>
            </a:r>
            <a:r>
              <a:rPr kumimoji="1" lang="en-US" altLang="ko-Kore-KR" b="1" dirty="0" err="1"/>
              <a:t>Sequnetial</a:t>
            </a:r>
            <a:r>
              <a:rPr kumimoji="1" lang="ko-KR" altLang="en-US" b="1" dirty="0"/>
              <a:t> 모델을 위해서는 </a:t>
            </a:r>
            <a:r>
              <a:rPr kumimoji="1" lang="en-US" altLang="ko-KR" b="1" dirty="0"/>
              <a:t>Item</a:t>
            </a:r>
            <a:r>
              <a:rPr kumimoji="1" lang="ko-KR" altLang="en-US" b="1" dirty="0"/>
              <a:t>만의 그래프로 </a:t>
            </a:r>
            <a:r>
              <a:rPr kumimoji="1" lang="ko-KR" altLang="en-US" b="1" dirty="0" err="1"/>
              <a:t>나타내야함</a:t>
            </a:r>
            <a:r>
              <a:rPr kumimoji="1" lang="en-US" altLang="ko-KR" b="1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User Free</a:t>
            </a:r>
            <a:r>
              <a:rPr kumimoji="1" lang="ko-KR" altLang="en-US" dirty="0"/>
              <a:t> 모델 </a:t>
            </a:r>
            <a:r>
              <a:rPr kumimoji="1" lang="en-US" altLang="ko-KR" dirty="0"/>
              <a:t>Use-Item</a:t>
            </a:r>
            <a:r>
              <a:rPr kumimoji="1" lang="ko-KR" altLang="en-US" dirty="0"/>
              <a:t>의 관계 정보는 포기하지만 그럼에도 </a:t>
            </a:r>
            <a:endParaRPr kumimoji="1" lang="en-US" altLang="ko-KR" dirty="0"/>
          </a:p>
          <a:p>
            <a:r>
              <a:rPr kumimoji="1" lang="en-US" altLang="ko-KR" dirty="0"/>
              <a:t>Item – Item</a:t>
            </a:r>
            <a:r>
              <a:rPr kumimoji="1" lang="ko-KR" altLang="en-US" dirty="0"/>
              <a:t> 관계의 정보가 기대됨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 전체 아이템 </a:t>
            </a:r>
            <a:r>
              <a:rPr kumimoji="1" lang="en-US" altLang="ko-KR" dirty="0"/>
              <a:t>x </a:t>
            </a:r>
            <a:r>
              <a:rPr kumimoji="1" lang="ko-KR" altLang="en-US" dirty="0"/>
              <a:t>전체 아이템 </a:t>
            </a:r>
            <a:r>
              <a:rPr kumimoji="1" lang="en-US" altLang="ko-KR" dirty="0"/>
              <a:t>)</a:t>
            </a:r>
            <a:r>
              <a:rPr kumimoji="1" lang="ko-KR" altLang="en-US" dirty="0"/>
              <a:t> 크기의 </a:t>
            </a:r>
            <a:r>
              <a:rPr kumimoji="1" lang="ko-KR" altLang="en-US" dirty="0" err="1"/>
              <a:t>라플라시안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행렬으로</a:t>
            </a:r>
            <a:r>
              <a:rPr kumimoji="1" lang="ko-KR" altLang="en-US" dirty="0"/>
              <a:t> 나타냄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3395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7C8F14-5444-21C9-217D-C423957CB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659" t="34224" r="-3393" b="26669"/>
          <a:stretch/>
        </p:blipFill>
        <p:spPr>
          <a:xfrm>
            <a:off x="94033" y="1154133"/>
            <a:ext cx="12003933" cy="4549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7F6DD0-5D69-4334-4504-478410F5C52E}"/>
              </a:ext>
            </a:extLst>
          </p:cNvPr>
          <p:cNvSpPr txBox="1"/>
          <p:nvPr/>
        </p:nvSpPr>
        <p:spPr>
          <a:xfrm>
            <a:off x="2066306" y="5961413"/>
            <a:ext cx="750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Graph Convolution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Item-Item Graph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Embedding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나타냄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22151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FB4B50-0148-D352-BA19-368F8D25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8" y="746818"/>
            <a:ext cx="5899408" cy="4428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606BC0-CD89-41D0-AA72-A2718136F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0" y="4074661"/>
            <a:ext cx="7772397" cy="24113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1B44D1-31BE-827F-8662-751A18F11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98" y="59214"/>
            <a:ext cx="9375874" cy="436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3A29DA-896B-191C-BA98-A4A38F551BEB}"/>
              </a:ext>
            </a:extLst>
          </p:cNvPr>
          <p:cNvSpPr txBox="1"/>
          <p:nvPr/>
        </p:nvSpPr>
        <p:spPr>
          <a:xfrm>
            <a:off x="7327900" y="1029013"/>
            <a:ext cx="4521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0" i="0" dirty="0" err="1">
                <a:solidFill>
                  <a:srgbClr val="005CC5"/>
                </a:solidFill>
                <a:effectLst/>
                <a:latin typeface="SFMono-Regular"/>
              </a:rPr>
              <a:t>self</a:t>
            </a:r>
            <a:r>
              <a:rPr lang="en" altLang="ko-Kore-KR" b="0" i="0" dirty="0" err="1">
                <a:solidFill>
                  <a:srgbClr val="666666"/>
                </a:solidFill>
                <a:effectLst/>
                <a:latin typeface="SFMono-Regular"/>
              </a:rPr>
              <a:t>.</a:t>
            </a:r>
            <a:r>
              <a:rPr lang="en" altLang="ko-Kore-KR" b="0" i="0" dirty="0" err="1">
                <a:solidFill>
                  <a:srgbClr val="404040"/>
                </a:solidFill>
                <a:effectLst/>
                <a:latin typeface="SFMono-Regular"/>
              </a:rPr>
              <a:t>convs</a:t>
            </a:r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 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SFMono-Regular"/>
              </a:rPr>
              <a:t>=</a:t>
            </a:r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 </a:t>
            </a:r>
            <a:r>
              <a:rPr lang="en" altLang="ko-Kore-KR" b="0" i="0" dirty="0" err="1">
                <a:solidFill>
                  <a:srgbClr val="404040"/>
                </a:solidFill>
                <a:effectLst/>
                <a:latin typeface="SFMono-Regular"/>
              </a:rPr>
              <a:t>ModuleList</a:t>
            </a:r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(</a:t>
            </a:r>
          </a:p>
          <a:p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	[</a:t>
            </a:r>
          </a:p>
          <a:p>
            <a:r>
              <a:rPr lang="en" altLang="ko-Kore-KR" dirty="0">
                <a:solidFill>
                  <a:srgbClr val="404040"/>
                </a:solidFill>
                <a:latin typeface="SFMono-Regular"/>
              </a:rPr>
              <a:t>		</a:t>
            </a:r>
            <a:r>
              <a:rPr lang="en" altLang="ko-Kore-KR" b="0" i="0" dirty="0" err="1">
                <a:solidFill>
                  <a:srgbClr val="404040"/>
                </a:solidFill>
                <a:effectLst/>
                <a:latin typeface="SFMono-Regular"/>
              </a:rPr>
              <a:t>LGConv</a:t>
            </a:r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(</a:t>
            </a:r>
            <a:r>
              <a:rPr lang="en" altLang="ko-Kore-KR" b="0" i="0" dirty="0">
                <a:solidFill>
                  <a:srgbClr val="666666"/>
                </a:solidFill>
                <a:effectLst/>
                <a:latin typeface="SFMono-Regular"/>
              </a:rPr>
              <a:t>**</a:t>
            </a:r>
            <a:r>
              <a:rPr lang="en" altLang="ko-Kore-KR" b="0" i="0" dirty="0" err="1">
                <a:solidFill>
                  <a:srgbClr val="404040"/>
                </a:solidFill>
                <a:effectLst/>
                <a:latin typeface="SFMono-Regular"/>
              </a:rPr>
              <a:t>kwargs</a:t>
            </a:r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) 			</a:t>
            </a:r>
            <a:r>
              <a:rPr lang="en" altLang="ko-Kore-KR" b="1" i="0" dirty="0">
                <a:solidFill>
                  <a:srgbClr val="D73A49"/>
                </a:solidFill>
                <a:effectLst/>
                <a:latin typeface="SFMono-Regular"/>
              </a:rPr>
              <a:t>for</a:t>
            </a:r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 _ </a:t>
            </a:r>
            <a:r>
              <a:rPr lang="en" altLang="ko-Kore-KR" b="0" i="0" dirty="0">
                <a:solidFill>
                  <a:srgbClr val="005CC5"/>
                </a:solidFill>
                <a:effectLst/>
                <a:latin typeface="SFMono-Regular"/>
              </a:rPr>
              <a:t>in</a:t>
            </a:r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 </a:t>
            </a:r>
            <a:r>
              <a:rPr lang="en" altLang="ko-Kore-KR" b="0" i="0" dirty="0">
                <a:solidFill>
                  <a:srgbClr val="6F42C1"/>
                </a:solidFill>
                <a:effectLst/>
                <a:latin typeface="SFMono-Regular"/>
              </a:rPr>
              <a:t>range</a:t>
            </a:r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(</a:t>
            </a:r>
            <a:r>
              <a:rPr lang="en" altLang="ko-Kore-KR" b="0" i="0" dirty="0" err="1">
                <a:solidFill>
                  <a:srgbClr val="404040"/>
                </a:solidFill>
                <a:effectLst/>
                <a:latin typeface="SFMono-Regular"/>
              </a:rPr>
              <a:t>num_layers</a:t>
            </a:r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)</a:t>
            </a:r>
          </a:p>
          <a:p>
            <a:r>
              <a:rPr lang="en" altLang="ko-Kore-KR" dirty="0">
                <a:solidFill>
                  <a:srgbClr val="404040"/>
                </a:solidFill>
                <a:latin typeface="SFMono-Regular"/>
              </a:rPr>
              <a:t>	</a:t>
            </a:r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]</a:t>
            </a:r>
          </a:p>
          <a:p>
            <a:r>
              <a:rPr lang="en" altLang="ko-Kore-KR" b="0" i="0" dirty="0">
                <a:solidFill>
                  <a:srgbClr val="404040"/>
                </a:solidFill>
                <a:effectLst/>
                <a:latin typeface="SFMono-Regular"/>
              </a:rPr>
              <a:t>)</a:t>
            </a:r>
            <a:endParaRPr lang="ko-Kore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8232F0B-D850-9825-7069-9C4F88E2E84E}"/>
              </a:ext>
            </a:extLst>
          </p:cNvPr>
          <p:cNvCxnSpPr>
            <a:endCxn id="5" idx="2"/>
          </p:cNvCxnSpPr>
          <p:nvPr/>
        </p:nvCxnSpPr>
        <p:spPr>
          <a:xfrm flipV="1">
            <a:off x="8267700" y="2783339"/>
            <a:ext cx="1320800" cy="129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A5F2C3-EC89-A4C6-B340-2CD84FAB7C58}"/>
              </a:ext>
            </a:extLst>
          </p:cNvPr>
          <p:cNvCxnSpPr>
            <a:cxnSpLocks/>
          </p:cNvCxnSpPr>
          <p:nvPr/>
        </p:nvCxnSpPr>
        <p:spPr>
          <a:xfrm>
            <a:off x="1854200" y="5175459"/>
            <a:ext cx="2400300" cy="602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706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>
            <a:extLst>
              <a:ext uri="{FF2B5EF4-FFF2-40B4-BE49-F238E27FC236}">
                <a16:creationId xmlns:a16="http://schemas.microsoft.com/office/drawing/2014/main" id="{E09FAEAD-0FC8-DBC9-5D3B-0164A18A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57F854-FD59-BC4D-9559-A956F4C41EF2}"/>
              </a:ext>
            </a:extLst>
          </p:cNvPr>
          <p:cNvSpPr txBox="1"/>
          <p:nvPr/>
        </p:nvSpPr>
        <p:spPr>
          <a:xfrm>
            <a:off x="9381016" y="6379335"/>
            <a:ext cx="2181923" cy="26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ko-KR" sz="1050" spc="-30" dirty="0">
                <a:latin typeface="NanumSquare" panose="020B0600000101010101" pitchFamily="34" charset="-127"/>
                <a:ea typeface="NanumSquare" panose="020B0600000101010101" pitchFamily="34" charset="-127"/>
              </a:rPr>
              <a:t>©</a:t>
            </a:r>
            <a:r>
              <a:rPr kumimoji="1" lang="ko-KR" altLang="en-US" sz="1050" spc="-3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050" spc="-30" dirty="0">
                <a:latin typeface="NanumSquare" panose="020B0600000101010101" pitchFamily="34" charset="-127"/>
                <a:ea typeface="NanumSquare" panose="020B0600000101010101" pitchFamily="34" charset="-127"/>
              </a:rPr>
              <a:t>NAVER Connect Foundation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93E3E5-F242-9319-0BDD-11A9F8CCD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426" y="1591739"/>
            <a:ext cx="6983675" cy="34562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A386B5-5BF5-12BF-5AB2-199E7D266736}"/>
              </a:ext>
            </a:extLst>
          </p:cNvPr>
          <p:cNvSpPr txBox="1"/>
          <p:nvPr/>
        </p:nvSpPr>
        <p:spPr>
          <a:xfrm>
            <a:off x="2067339" y="602879"/>
            <a:ext cx="742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pytorch-geometric.readthedocs.io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en</a:t>
            </a:r>
            <a:r>
              <a:rPr kumimoji="1" lang="en" altLang="ko-Kore-KR" dirty="0"/>
              <a:t>/latest/_modules/</a:t>
            </a:r>
            <a:r>
              <a:rPr kumimoji="1" lang="en" altLang="ko-Kore-KR" dirty="0" err="1"/>
              <a:t>torch_geometric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nn</a:t>
            </a:r>
            <a:r>
              <a:rPr kumimoji="1" lang="en" altLang="ko-Kore-KR" dirty="0"/>
              <a:t>/conv/</a:t>
            </a:r>
            <a:r>
              <a:rPr kumimoji="1" lang="en" altLang="ko-Kore-KR" dirty="0" err="1"/>
              <a:t>lg_conv.html#LGConv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7457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884FBD6-E73A-C6EF-A048-CCB8C2FFF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5E108-DA14-F64A-F870-D42DDD08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686" y="0"/>
            <a:ext cx="648862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E1C321-1CE3-0844-8F67-36DA4819015E}"/>
              </a:ext>
            </a:extLst>
          </p:cNvPr>
          <p:cNvSpPr txBox="1"/>
          <p:nvPr/>
        </p:nvSpPr>
        <p:spPr>
          <a:xfrm>
            <a:off x="673100" y="493986"/>
            <a:ext cx="1555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Overview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07934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6E749CF-09D6-201B-1952-6CB1591D8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551798"/>
            <a:ext cx="10274300" cy="575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5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C41E9D-70CF-0C9A-E25D-B3853CA9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01896"/>
            <a:ext cx="9525000" cy="675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63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>
            <a:extLst>
              <a:ext uri="{FF2B5EF4-FFF2-40B4-BE49-F238E27FC236}">
                <a16:creationId xmlns:a16="http://schemas.microsoft.com/office/drawing/2014/main" id="{E09FAEAD-0FC8-DBC9-5D3B-0164A18AA7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57F854-FD59-BC4D-9559-A956F4C41EF2}"/>
              </a:ext>
            </a:extLst>
          </p:cNvPr>
          <p:cNvSpPr txBox="1"/>
          <p:nvPr/>
        </p:nvSpPr>
        <p:spPr>
          <a:xfrm>
            <a:off x="9381016" y="6379335"/>
            <a:ext cx="2181923" cy="26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ko-KR" sz="1050" spc="-30" dirty="0">
                <a:latin typeface="NanumSquare" panose="020B0600000101010101" pitchFamily="34" charset="-127"/>
                <a:ea typeface="NanumSquare" panose="020B0600000101010101" pitchFamily="34" charset="-127"/>
              </a:rPr>
              <a:t>©</a:t>
            </a:r>
            <a:r>
              <a:rPr kumimoji="1" lang="ko-KR" altLang="en-US" sz="1050" spc="-3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050" spc="-30" dirty="0">
                <a:latin typeface="NanumSquare" panose="020B0600000101010101" pitchFamily="34" charset="-127"/>
                <a:ea typeface="NanumSquare" panose="020B0600000101010101" pitchFamily="34" charset="-127"/>
              </a:rPr>
              <a:t>NAVER Connect Foundation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5B9B8-D786-7F81-923D-EBCB41E383CB}"/>
              </a:ext>
            </a:extLst>
          </p:cNvPr>
          <p:cNvSpPr txBox="1"/>
          <p:nvPr/>
        </p:nvSpPr>
        <p:spPr>
          <a:xfrm>
            <a:off x="3757878" y="3075057"/>
            <a:ext cx="4676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/>
              <a:t>Furthermore GES</a:t>
            </a:r>
            <a:endParaRPr kumimoji="1" lang="ko-Kore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53980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CB3EDB-DB98-75B4-288A-58EC00136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11" t="68152" r="-7441" b="-5915"/>
          <a:stretch/>
        </p:blipFill>
        <p:spPr>
          <a:xfrm>
            <a:off x="1160937" y="576797"/>
            <a:ext cx="9870126" cy="3592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987978-0BF0-DCAF-0DBC-1C2D067ECBD4}"/>
              </a:ext>
            </a:extLst>
          </p:cNvPr>
          <p:cNvSpPr txBox="1"/>
          <p:nvPr/>
        </p:nvSpPr>
        <p:spPr>
          <a:xfrm>
            <a:off x="2546678" y="4333176"/>
            <a:ext cx="745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기존의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GCN</a:t>
            </a:r>
            <a:r>
              <a:rPr kumimoji="1" lang="ko-KR" altLang="en-US" dirty="0"/>
              <a:t>과 유사하나 </a:t>
            </a:r>
            <a:r>
              <a:rPr kumimoji="1" lang="ko-KR" altLang="en-US" dirty="0" err="1"/>
              <a:t>라플라시안</a:t>
            </a:r>
            <a:r>
              <a:rPr kumimoji="1" lang="ko-KR" altLang="en-US" dirty="0"/>
              <a:t> 행렬을 구하는 과정에서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Semantic Graph</a:t>
            </a:r>
            <a:r>
              <a:rPr kumimoji="1" lang="ko-KR" altLang="en-US" dirty="0"/>
              <a:t>의 성분이 추가된다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90212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6D081A-FD43-DB8B-8FFB-04C8415C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591697" y="146981"/>
            <a:ext cx="11008605" cy="3282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12D23-1039-7B6B-3CB6-0BF8F59DE090}"/>
              </a:ext>
            </a:extLst>
          </p:cNvPr>
          <p:cNvSpPr txBox="1"/>
          <p:nvPr/>
        </p:nvSpPr>
        <p:spPr>
          <a:xfrm>
            <a:off x="1301749" y="3782061"/>
            <a:ext cx="9588500" cy="2295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b="1" dirty="0">
                <a:hlinkClick r:id="rId3"/>
              </a:rPr>
              <a:t>Graph-based Embedding Smoothing (GES)</a:t>
            </a:r>
            <a:endParaRPr lang="en" altLang="ko-Kore-KR" b="1" dirty="0"/>
          </a:p>
          <a:p>
            <a:endParaRPr lang="en" altLang="ko-Kore-KR" dirty="0"/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dirty="0"/>
              <a:t>GES</a:t>
            </a:r>
            <a:r>
              <a:rPr lang="ko-KR" altLang="en-US" dirty="0"/>
              <a:t>란 </a:t>
            </a:r>
            <a:r>
              <a:rPr lang="en" altLang="ko-Kore-KR" dirty="0"/>
              <a:t>Item-Item Graph</a:t>
            </a:r>
            <a:r>
              <a:rPr lang="ko-KR" altLang="en-US" dirty="0" err="1"/>
              <a:t>를</a:t>
            </a:r>
            <a:r>
              <a:rPr lang="ko-KR" altLang="en-US" dirty="0"/>
              <a:t> 구성할 때 </a:t>
            </a:r>
            <a:r>
              <a:rPr lang="en" altLang="ko-Kore-KR" dirty="0" err="1"/>
              <a:t>Sequnetial</a:t>
            </a:r>
            <a:r>
              <a:rPr lang="en" altLang="ko-Kore-KR" dirty="0"/>
              <a:t> Graph, </a:t>
            </a:r>
            <a:r>
              <a:rPr lang="ko-KR" altLang="en-US" dirty="0"/>
              <a:t>그리고 장르와 같은 </a:t>
            </a:r>
            <a:r>
              <a:rPr lang="en" altLang="ko-Kore-KR" dirty="0"/>
              <a:t>Item</a:t>
            </a:r>
            <a:r>
              <a:rPr lang="ko-KR" altLang="en-US" dirty="0"/>
              <a:t>들의 </a:t>
            </a:r>
            <a:r>
              <a:rPr lang="en" altLang="ko-Kore-KR" dirty="0"/>
              <a:t>Feature </a:t>
            </a:r>
            <a:r>
              <a:rPr lang="ko-KR" altLang="en-US" dirty="0"/>
              <a:t>정보를 활용해 구성한 </a:t>
            </a:r>
            <a:r>
              <a:rPr lang="en" altLang="ko-Kore-KR" dirty="0" err="1"/>
              <a:t>Sementaic</a:t>
            </a:r>
            <a:r>
              <a:rPr lang="en" altLang="ko-Kore-KR" dirty="0"/>
              <a:t> Graph</a:t>
            </a:r>
            <a:r>
              <a:rPr lang="ko-KR" altLang="en-US" dirty="0" err="1"/>
              <a:t>를</a:t>
            </a:r>
            <a:r>
              <a:rPr lang="ko-KR" altLang="en-US" dirty="0"/>
              <a:t> 함께 활용하는 방법이다</a:t>
            </a:r>
            <a:r>
              <a:rPr lang="en-US" altLang="ko-KR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" altLang="ko-Kore-KR" dirty="0"/>
              <a:t>GCN </a:t>
            </a:r>
            <a:r>
              <a:rPr lang="ko-KR" altLang="en-US" dirty="0"/>
              <a:t>계열들이 </a:t>
            </a:r>
            <a:r>
              <a:rPr lang="en" altLang="ko-Kore-KR" dirty="0"/>
              <a:t>Laplacian </a:t>
            </a:r>
            <a:r>
              <a:rPr lang="ko-KR" altLang="en-US" dirty="0"/>
              <a:t>행렬을 구하는 단계에서 </a:t>
            </a:r>
            <a:r>
              <a:rPr lang="en" altLang="ko-Kore-KR" dirty="0" err="1"/>
              <a:t>Sequnetial</a:t>
            </a:r>
            <a:r>
              <a:rPr lang="en" altLang="ko-Kore-KR" dirty="0"/>
              <a:t> Graph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" altLang="ko-Kore-KR" dirty="0" err="1"/>
              <a:t>Semantaic</a:t>
            </a:r>
            <a:r>
              <a:rPr lang="en" altLang="ko-Kore-KR" dirty="0"/>
              <a:t> Graph</a:t>
            </a:r>
            <a:r>
              <a:rPr lang="ko-KR" altLang="en-US" dirty="0"/>
              <a:t>의 </a:t>
            </a:r>
            <a:r>
              <a:rPr lang="en" altLang="ko-Kore-KR" dirty="0"/>
              <a:t>Weighted Sum</a:t>
            </a:r>
            <a:r>
              <a:rPr lang="ko-KR" altLang="en-US" dirty="0"/>
              <a:t>을 통해 이를 구현한다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3288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F17A96-11F0-05DC-E17D-6BD49277D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649968"/>
            <a:ext cx="12014200" cy="27887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933830-08B2-6EFC-0009-673C2F4D040C}"/>
              </a:ext>
            </a:extLst>
          </p:cNvPr>
          <p:cNvSpPr txBox="1"/>
          <p:nvPr/>
        </p:nvSpPr>
        <p:spPr>
          <a:xfrm>
            <a:off x="330200" y="596900"/>
            <a:ext cx="165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./</a:t>
            </a:r>
            <a:r>
              <a:rPr kumimoji="1" lang="en-US" altLang="ko-KR" b="1" dirty="0" err="1"/>
              <a:t>src</a:t>
            </a:r>
            <a:r>
              <a:rPr kumimoji="1" lang="en-US" altLang="ko-KR" b="1" dirty="0"/>
              <a:t>/</a:t>
            </a:r>
            <a:r>
              <a:rPr kumimoji="1" lang="en-US" altLang="ko-KR" b="1" dirty="0" err="1"/>
              <a:t>u</a:t>
            </a:r>
            <a:r>
              <a:rPr kumimoji="1" lang="en-US" altLang="ko-Kore-KR" b="1" dirty="0" err="1"/>
              <a:t>tils.py</a:t>
            </a:r>
            <a:r>
              <a:rPr kumimoji="1" lang="en-US" altLang="ko-KR" b="1" dirty="0"/>
              <a:t>/</a:t>
            </a:r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95A4A-147D-65E7-C5CD-E3378C8D831C}"/>
              </a:ext>
            </a:extLst>
          </p:cNvPr>
          <p:cNvSpPr txBox="1"/>
          <p:nvPr/>
        </p:nvSpPr>
        <p:spPr>
          <a:xfrm>
            <a:off x="2682181" y="4937818"/>
            <a:ext cx="682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위 함수가 </a:t>
            </a:r>
            <a:r>
              <a:rPr kumimoji="1" lang="en-US" altLang="ko-KR" dirty="0"/>
              <a:t>GES </a:t>
            </a:r>
            <a:r>
              <a:rPr kumimoji="1" lang="en-US" altLang="ko-KR" dirty="0" err="1"/>
              <a:t>Convolustion</a:t>
            </a:r>
            <a:r>
              <a:rPr kumimoji="1" lang="ko-KR" altLang="en-US" dirty="0"/>
              <a:t>에 사용할 </a:t>
            </a:r>
            <a:r>
              <a:rPr kumimoji="1" lang="ko-KR" altLang="en-US" dirty="0" err="1"/>
              <a:t>라플라시안을</a:t>
            </a:r>
            <a:r>
              <a:rPr kumimoji="1" lang="ko-KR" altLang="en-US" dirty="0"/>
              <a:t> 만들어준다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4383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CEB353-2670-4CB7-93D7-805A1B87F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8463"/>
            <a:ext cx="7772400" cy="3481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1A792-3D82-2C0E-4C21-208B85C64484}"/>
              </a:ext>
            </a:extLst>
          </p:cNvPr>
          <p:cNvSpPr txBox="1"/>
          <p:nvPr/>
        </p:nvSpPr>
        <p:spPr>
          <a:xfrm>
            <a:off x="330200" y="596900"/>
            <a:ext cx="1953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./</a:t>
            </a:r>
            <a:r>
              <a:rPr kumimoji="1" lang="en-US" altLang="ko-KR" sz="2000" b="1" dirty="0" err="1"/>
              <a:t>src</a:t>
            </a:r>
            <a:r>
              <a:rPr kumimoji="1" lang="en-US" altLang="ko-KR" sz="2000" b="1" dirty="0"/>
              <a:t>/</a:t>
            </a:r>
            <a:r>
              <a:rPr kumimoji="1" lang="en-US" altLang="ko-KR" sz="2000" b="1" dirty="0" err="1"/>
              <a:t>model.py</a:t>
            </a:r>
            <a:endParaRPr kumimoji="1" lang="ko-Kore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0F350-3AA6-A46D-1D66-2E4E431814DC}"/>
              </a:ext>
            </a:extLst>
          </p:cNvPr>
          <p:cNvSpPr txBox="1"/>
          <p:nvPr/>
        </p:nvSpPr>
        <p:spPr>
          <a:xfrm>
            <a:off x="2209800" y="5860990"/>
            <a:ext cx="799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LGCN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Layers</a:t>
            </a:r>
            <a:r>
              <a:rPr kumimoji="1" lang="ko-KR" altLang="en-US" dirty="0"/>
              <a:t> 수만큼 </a:t>
            </a:r>
            <a:r>
              <a:rPr kumimoji="1" lang="en-US" altLang="ko-KR" dirty="0"/>
              <a:t>Stacked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out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 되었듯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 err="1"/>
              <a:t>GESConv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Layers</a:t>
            </a:r>
            <a:r>
              <a:rPr kumimoji="1" lang="ko-KR" altLang="en-US" dirty="0"/>
              <a:t>의 수 만큼 </a:t>
            </a:r>
            <a:r>
              <a:rPr kumimoji="1" lang="ko-KR" altLang="en-US" dirty="0" err="1"/>
              <a:t>연산된다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FD4BB-DEB8-2F5D-1994-1E796F36B8CB}"/>
              </a:ext>
            </a:extLst>
          </p:cNvPr>
          <p:cNvSpPr txBox="1"/>
          <p:nvPr/>
        </p:nvSpPr>
        <p:spPr>
          <a:xfrm>
            <a:off x="2209800" y="5409168"/>
            <a:ext cx="840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Model </a:t>
            </a:r>
            <a:r>
              <a:rPr kumimoji="1" lang="en-US" altLang="ko-Kore-KR" dirty="0" err="1"/>
              <a:t>init</a:t>
            </a:r>
            <a:r>
              <a:rPr kumimoji="1" lang="ko-KR" altLang="en-US" dirty="0"/>
              <a:t>에 새로 추가한 부분은 모두 </a:t>
            </a:r>
            <a:r>
              <a:rPr kumimoji="1" lang="en-US" altLang="ko-KR" dirty="0" err="1"/>
              <a:t>get_GES_embedding</a:t>
            </a:r>
            <a:r>
              <a:rPr kumimoji="1" lang="ko-KR" altLang="en-US" dirty="0"/>
              <a:t>을 위해 만들어졌다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17673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래픽 4">
            <a:extLst>
              <a:ext uri="{FF2B5EF4-FFF2-40B4-BE49-F238E27FC236}">
                <a16:creationId xmlns:a16="http://schemas.microsoft.com/office/drawing/2014/main" id="{E09FAEAD-0FC8-DBC9-5D3B-0164A18AA7F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10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" y="6435090"/>
            <a:ext cx="1166079" cy="170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57F854-FD59-BC4D-9559-A956F4C41EF2}"/>
              </a:ext>
            </a:extLst>
          </p:cNvPr>
          <p:cNvSpPr txBox="1"/>
          <p:nvPr/>
        </p:nvSpPr>
        <p:spPr>
          <a:xfrm>
            <a:off x="9381016" y="6379335"/>
            <a:ext cx="2181923" cy="26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kumimoji="1" lang="en-US" altLang="ko-KR" sz="1050" spc="-30" dirty="0">
                <a:latin typeface="NanumSquare" panose="020B0600000101010101" pitchFamily="34" charset="-127"/>
                <a:ea typeface="NanumSquare" panose="020B0600000101010101" pitchFamily="34" charset="-127"/>
              </a:rPr>
              <a:t>©</a:t>
            </a:r>
            <a:r>
              <a:rPr kumimoji="1" lang="ko-KR" altLang="en-US" sz="1050" spc="-3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050" spc="-30" dirty="0">
                <a:latin typeface="NanumSquare" panose="020B0600000101010101" pitchFamily="34" charset="-127"/>
                <a:ea typeface="NanumSquare" panose="020B0600000101010101" pitchFamily="34" charset="-127"/>
              </a:rPr>
              <a:t>NAVER Connect Foundation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5B9B8-D786-7F81-923D-EBCB41E383CB}"/>
              </a:ext>
            </a:extLst>
          </p:cNvPr>
          <p:cNvSpPr txBox="1"/>
          <p:nvPr/>
        </p:nvSpPr>
        <p:spPr>
          <a:xfrm>
            <a:off x="1440955" y="3075057"/>
            <a:ext cx="9031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000" b="1" dirty="0"/>
              <a:t>Furthermore continuous Embedding</a:t>
            </a:r>
            <a:endParaRPr kumimoji="1" lang="ko-Kore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59952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85E930-6916-6189-2B94-232E8FBB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15" y="1567925"/>
            <a:ext cx="11380370" cy="37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4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5DB116-720F-B1BB-553D-873007DD1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4" y="1905000"/>
            <a:ext cx="1180206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26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2C966-84D7-A021-5BA2-32F28BD88D68}"/>
              </a:ext>
            </a:extLst>
          </p:cNvPr>
          <p:cNvSpPr txBox="1"/>
          <p:nvPr/>
        </p:nvSpPr>
        <p:spPr>
          <a:xfrm>
            <a:off x="673100" y="1939667"/>
            <a:ext cx="1084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dirty="0"/>
              <a:t> EDA</a:t>
            </a:r>
            <a:r>
              <a:rPr lang="ko-KR" altLang="en-US" dirty="0" err="1"/>
              <a:t>를</a:t>
            </a:r>
            <a:r>
              <a:rPr lang="ko-KR" altLang="en-US" dirty="0"/>
              <a:t> 통해 본 대회의 데이터는 시계열적 데이터임을 확인했다</a:t>
            </a:r>
            <a:r>
              <a:rPr lang="en-US" altLang="ko-KR" dirty="0"/>
              <a:t>. </a:t>
            </a:r>
            <a:r>
              <a:rPr lang="ko-KR" altLang="en-US" dirty="0"/>
              <a:t>또한 일반적으로 시계열 데이터 학습에 뛰어난 성능을 보인다고 알려진 </a:t>
            </a:r>
            <a:r>
              <a:rPr lang="en" altLang="ko-Kore-KR" dirty="0"/>
              <a:t>Recurrent </a:t>
            </a:r>
            <a:r>
              <a:rPr lang="ko-KR" altLang="en-US" dirty="0"/>
              <a:t>계열 모델 중 </a:t>
            </a:r>
            <a:r>
              <a:rPr lang="en" altLang="ko-Kore-KR" dirty="0"/>
              <a:t>LSTM, </a:t>
            </a:r>
            <a:r>
              <a:rPr lang="en" altLang="ko-Kore-KR" dirty="0" err="1"/>
              <a:t>LSTMattn</a:t>
            </a:r>
            <a:r>
              <a:rPr lang="en" altLang="ko-Kore-KR" dirty="0"/>
              <a:t>, Transformer </a:t>
            </a:r>
            <a:r>
              <a:rPr lang="ko-KR" altLang="en-US" dirty="0"/>
              <a:t>등이 대회의 </a:t>
            </a:r>
            <a:r>
              <a:rPr lang="en" altLang="ko-Kore-KR" dirty="0"/>
              <a:t>Baseline</a:t>
            </a:r>
            <a:r>
              <a:rPr lang="ko-KR" altLang="en-US" dirty="0" err="1"/>
              <a:t>으로</a:t>
            </a:r>
            <a:r>
              <a:rPr lang="ko-KR" altLang="en-US" dirty="0"/>
              <a:t> 주어졌다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1D6E9-4814-DE96-F921-5D1781D1B7E6}"/>
              </a:ext>
            </a:extLst>
          </p:cNvPr>
          <p:cNvSpPr txBox="1"/>
          <p:nvPr/>
        </p:nvSpPr>
        <p:spPr>
          <a:xfrm>
            <a:off x="673100" y="3314700"/>
            <a:ext cx="1084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하지만 위 </a:t>
            </a:r>
            <a:r>
              <a:rPr lang="en-US" altLang="ko-KR" dirty="0"/>
              <a:t>3</a:t>
            </a:r>
            <a:r>
              <a:rPr lang="ko-KR" altLang="en-US" dirty="0"/>
              <a:t>개 모델은 공통적으로 시계열 데이터 만을 활용한다</a:t>
            </a:r>
            <a:r>
              <a:rPr lang="en-US" altLang="ko-KR" dirty="0"/>
              <a:t>. </a:t>
            </a:r>
            <a:r>
              <a:rPr lang="ko-KR" altLang="en-US" dirty="0"/>
              <a:t>때문에 </a:t>
            </a:r>
            <a:r>
              <a:rPr lang="en" altLang="ko-Kore-KR" dirty="0"/>
              <a:t>MF</a:t>
            </a:r>
            <a:r>
              <a:rPr lang="ko-KR" altLang="en-US" dirty="0"/>
              <a:t>나 </a:t>
            </a:r>
            <a:r>
              <a:rPr lang="en" altLang="ko-Kore-KR" dirty="0"/>
              <a:t>GCN </a:t>
            </a:r>
            <a:r>
              <a:rPr lang="ko-KR" altLang="en-US" dirty="0"/>
              <a:t>에 비해 </a:t>
            </a:r>
            <a:r>
              <a:rPr lang="en" altLang="ko-Kore-KR" dirty="0"/>
              <a:t>User-Item</a:t>
            </a:r>
            <a:r>
              <a:rPr lang="ko-KR" altLang="en-US" dirty="0"/>
              <a:t>의 관계나 </a:t>
            </a:r>
            <a:r>
              <a:rPr lang="en" altLang="ko-Kore-KR" dirty="0"/>
              <a:t>Item-Item</a:t>
            </a:r>
            <a:r>
              <a:rPr lang="ko-KR" altLang="en-US" dirty="0"/>
              <a:t>의 관계에 대한 정보를 잘 활용하지 못할 것이라고 판단했다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9256A-AA3B-57F8-9420-E478A277C104}"/>
              </a:ext>
            </a:extLst>
          </p:cNvPr>
          <p:cNvSpPr txBox="1"/>
          <p:nvPr/>
        </p:nvSpPr>
        <p:spPr>
          <a:xfrm>
            <a:off x="673100" y="4412734"/>
            <a:ext cx="10845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 err="1"/>
              <a:t>Knowlege</a:t>
            </a:r>
            <a:r>
              <a:rPr lang="en" altLang="ko-Kore-KR" dirty="0"/>
              <a:t> Tracing</a:t>
            </a:r>
            <a:r>
              <a:rPr lang="ko-KR" altLang="en-US" dirty="0"/>
              <a:t>의 특성상 </a:t>
            </a:r>
            <a:r>
              <a:rPr lang="en" altLang="ko-Kore-KR" dirty="0"/>
              <a:t>Item-Item</a:t>
            </a:r>
            <a:r>
              <a:rPr lang="ko-KR" altLang="en-US" dirty="0"/>
              <a:t>의 연관 관계는 </a:t>
            </a:r>
            <a:r>
              <a:rPr lang="en" altLang="ko-Kore-KR" dirty="0"/>
              <a:t>User</a:t>
            </a:r>
            <a:r>
              <a:rPr lang="ko-KR" altLang="en-US" dirty="0"/>
              <a:t>의 학습 수준을 파악하는데 중요한 지표가 될 것으로 기대된다</a:t>
            </a:r>
            <a:r>
              <a:rPr lang="en-US" altLang="ko-KR" dirty="0"/>
              <a:t>.</a:t>
            </a:r>
            <a:r>
              <a:rPr lang="ko-KR" altLang="en-US" dirty="0"/>
              <a:t>때문에 </a:t>
            </a:r>
            <a:r>
              <a:rPr lang="en" altLang="ko-Kore-KR" dirty="0"/>
              <a:t>GCN</a:t>
            </a:r>
            <a:r>
              <a:rPr lang="ko-KR" altLang="en-US" dirty="0"/>
              <a:t>을 통해 </a:t>
            </a:r>
            <a:r>
              <a:rPr lang="en" altLang="ko-Kore-KR" dirty="0"/>
              <a:t>Item-Item</a:t>
            </a:r>
            <a:r>
              <a:rPr lang="ko-KR" altLang="en-US" dirty="0"/>
              <a:t>의 관계 </a:t>
            </a:r>
            <a:r>
              <a:rPr lang="en" altLang="ko-Kore-KR" dirty="0"/>
              <a:t>Graph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" altLang="ko-Kore-KR" dirty="0"/>
              <a:t>Embedding</a:t>
            </a:r>
            <a:r>
              <a:rPr lang="ko-KR" altLang="en-US" dirty="0" err="1"/>
              <a:t>으로</a:t>
            </a:r>
            <a:r>
              <a:rPr lang="ko-KR" altLang="en-US" dirty="0"/>
              <a:t> 나타내고 해당 </a:t>
            </a:r>
            <a:r>
              <a:rPr lang="en" altLang="ko-Kore-KR" dirty="0"/>
              <a:t>Embedding</a:t>
            </a:r>
            <a:r>
              <a:rPr lang="ko-KR" altLang="en-US" dirty="0"/>
              <a:t>을 </a:t>
            </a:r>
            <a:r>
              <a:rPr lang="en" altLang="ko-Kore-KR" dirty="0"/>
              <a:t>Transformer</a:t>
            </a:r>
            <a:r>
              <a:rPr lang="ko-KR" altLang="en-US" dirty="0"/>
              <a:t>의 </a:t>
            </a:r>
            <a:r>
              <a:rPr lang="en" altLang="ko-Kore-KR" dirty="0"/>
              <a:t>Item Embedding </a:t>
            </a:r>
            <a:r>
              <a:rPr lang="ko-KR" altLang="en-US" dirty="0"/>
              <a:t>대신 사용해 </a:t>
            </a:r>
            <a:r>
              <a:rPr lang="en" altLang="ko-Kore-KR" dirty="0"/>
              <a:t>Item-Item</a:t>
            </a:r>
            <a:r>
              <a:rPr lang="ko-KR" altLang="en-US" dirty="0"/>
              <a:t>의 관계와 시계열 데이터 모두 학습이 가능한 모델을 기대하고 설계했다</a:t>
            </a:r>
            <a:r>
              <a:rPr lang="en-US" altLang="ko-KR" dirty="0"/>
              <a:t>.</a:t>
            </a:r>
            <a:endParaRPr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DA918-9361-DA3A-D126-E47548BE29BE}"/>
              </a:ext>
            </a:extLst>
          </p:cNvPr>
          <p:cNvSpPr txBox="1"/>
          <p:nvPr/>
        </p:nvSpPr>
        <p:spPr>
          <a:xfrm>
            <a:off x="673100" y="49398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배경</a:t>
            </a:r>
            <a:endParaRPr kumimoji="1" lang="ko-Kore-KR" altLang="en-US" sz="2400" b="1" dirty="0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F463C2B7-8A0C-B42D-DA39-F4A4823443DB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010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48DFE6-277D-B78A-3BD8-23F9489FC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1" y="1866900"/>
            <a:ext cx="11405497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80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85E930-6916-6189-2B94-232E8FBB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15" y="1567925"/>
            <a:ext cx="11380370" cy="37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6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884FBD6-E73A-C6EF-A048-CCB8C2FFF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991A0-DE19-7066-52D3-85E1F4999452}"/>
              </a:ext>
            </a:extLst>
          </p:cNvPr>
          <p:cNvSpPr txBox="1"/>
          <p:nvPr/>
        </p:nvSpPr>
        <p:spPr>
          <a:xfrm>
            <a:off x="1252587" y="1911191"/>
            <a:ext cx="22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Graph Convolution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2368547-1CC4-3B17-9C2F-45FD6B972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12" t="30370" r="77206" b="30370"/>
          <a:stretch/>
        </p:blipFill>
        <p:spPr>
          <a:xfrm>
            <a:off x="4330700" y="519667"/>
            <a:ext cx="3835400" cy="5849675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D3CB2BE9-7BE6-E03E-9A78-BEEB8D23010E}"/>
              </a:ext>
            </a:extLst>
          </p:cNvPr>
          <p:cNvSpPr/>
          <p:nvPr/>
        </p:nvSpPr>
        <p:spPr>
          <a:xfrm>
            <a:off x="4446270" y="1164312"/>
            <a:ext cx="3351530" cy="4512588"/>
          </a:xfrm>
          <a:prstGeom prst="roundRect">
            <a:avLst/>
          </a:prstGeom>
          <a:solidFill>
            <a:srgbClr val="4472C4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CF74D3B-F93F-061A-B595-20EC38328555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78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469047-24D5-E381-B893-5B3C23335A7A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F5B9B8-D786-7F81-923D-EBCB41E383CB}"/>
              </a:ext>
            </a:extLst>
          </p:cNvPr>
          <p:cNvSpPr txBox="1"/>
          <p:nvPr/>
        </p:nvSpPr>
        <p:spPr>
          <a:xfrm>
            <a:off x="2511956" y="3075057"/>
            <a:ext cx="7168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 dirty="0"/>
              <a:t>What is Graph Convolution</a:t>
            </a:r>
            <a:endParaRPr kumimoji="1" lang="ko-Kore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43951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76B75F-D53B-FF77-124F-2E95B833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495300"/>
            <a:ext cx="8895644" cy="5003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DA5584-94BE-8379-32C1-62A1B856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22" y="5499100"/>
            <a:ext cx="7772400" cy="871044"/>
          </a:xfrm>
          <a:prstGeom prst="rect">
            <a:avLst/>
          </a:prstGeom>
        </p:spPr>
      </p:pic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68655DDB-875B-5137-FAB4-E969FAAB2BF9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917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A78D2C-9B0C-8C8B-D5BD-4E88280F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250" y="422796"/>
            <a:ext cx="6912700" cy="38534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816DB6-3E61-D9E7-ABC0-134ABB14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050" y="4276203"/>
            <a:ext cx="7291750" cy="2313691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9A21128-772B-47C6-464B-FB1D7C6A2BBC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1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2C131C-11F3-734D-B9FD-3A95299BB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55" y="2226364"/>
            <a:ext cx="9601689" cy="2405271"/>
          </a:xfrm>
          <a:prstGeom prst="rect">
            <a:avLst/>
          </a:prstGeom>
        </p:spPr>
      </p:pic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435326F-D25B-F912-1DFD-B9E941FEA2C6}"/>
              </a:ext>
            </a:extLst>
          </p:cNvPr>
          <p:cNvCxnSpPr/>
          <p:nvPr/>
        </p:nvCxnSpPr>
        <p:spPr>
          <a:xfrm>
            <a:off x="371475" y="260350"/>
            <a:ext cx="11449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42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2081</TotalTime>
  <Words>1004</Words>
  <Application>Microsoft Macintosh PowerPoint</Application>
  <PresentationFormat>와이드스크린</PresentationFormat>
  <Paragraphs>140</Paragraphs>
  <Slides>41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맑은 고딕</vt:lpstr>
      <vt:lpstr>NanumSquare</vt:lpstr>
      <vt:lpstr>NanumSquare Bold</vt:lpstr>
      <vt:lpstr>NanumSquareOTF ExtraBold</vt:lpstr>
      <vt:lpstr>NanumSquareOTFL</vt:lpstr>
      <vt:lpstr>SFMono-Regular</vt:lpstr>
      <vt:lpstr>Spoqa Han Sans</vt:lpstr>
      <vt:lpstr>Arial</vt:lpstr>
      <vt:lpstr>Merriweather Sans</vt:lpstr>
      <vt:lpstr>Montserrat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조용주</dc:creator>
  <cp:lastModifiedBy>김보성</cp:lastModifiedBy>
  <cp:revision>242</cp:revision>
  <dcterms:created xsi:type="dcterms:W3CDTF">2022-10-05T04:13:06Z</dcterms:created>
  <dcterms:modified xsi:type="dcterms:W3CDTF">2022-12-15T09:27:12Z</dcterms:modified>
</cp:coreProperties>
</file>